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66" r:id="rId5"/>
    <p:sldMasterId id="2147483721" r:id="rId6"/>
  </p:sldMasterIdLst>
  <p:notesMasterIdLst>
    <p:notesMasterId r:id="rId18"/>
  </p:notesMasterIdLst>
  <p:sldIdLst>
    <p:sldId id="256" r:id="rId7"/>
    <p:sldId id="313" r:id="rId8"/>
    <p:sldId id="312" r:id="rId9"/>
    <p:sldId id="314" r:id="rId10"/>
    <p:sldId id="321" r:id="rId11"/>
    <p:sldId id="315" r:id="rId12"/>
    <p:sldId id="316" r:id="rId13"/>
    <p:sldId id="317" r:id="rId14"/>
    <p:sldId id="319" r:id="rId15"/>
    <p:sldId id="318" r:id="rId16"/>
    <p:sldId id="320" r:id="rId17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81FF"/>
    <a:srgbClr val="011893"/>
    <a:srgbClr val="B8CAFC"/>
    <a:srgbClr val="FEFEE7"/>
    <a:srgbClr val="FFF5DD"/>
    <a:srgbClr val="FFDDDD"/>
    <a:srgbClr val="6B0000"/>
    <a:srgbClr val="8A0000"/>
    <a:srgbClr val="5C0300"/>
    <a:srgbClr val="4C0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6" autoAdjust="0"/>
    <p:restoredTop sz="96383" autoAdjust="0"/>
  </p:normalViewPr>
  <p:slideViewPr>
    <p:cSldViewPr snapToGrid="0">
      <p:cViewPr varScale="1">
        <p:scale>
          <a:sx n="128" d="100"/>
          <a:sy n="128" d="100"/>
        </p:scale>
        <p:origin x="1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339933"/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41F-C24D-AD3D-1BC3C0EF506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F41F-C24D-AD3D-1BC3C0EF506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F41F-C24D-AD3D-1BC3C0EF506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F41F-C24D-AD3D-1BC3C0EF506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F41F-C24D-AD3D-1BC3C0EF5062}"/>
              </c:ext>
            </c:extLst>
          </c:dPt>
          <c:dLbls>
            <c:dLbl>
              <c:idx val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rgbClr val="FFFF00"/>
                      </a:solidFill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41F-C24D-AD3D-1BC3C0EF5062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FF00"/>
                      </a:solidFill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41F-C24D-AD3D-1BC3C0EF5062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FF00"/>
                      </a:solidFill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F41F-C24D-AD3D-1BC3C0EF50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スポーツ</c:v>
                </c:pt>
                <c:pt idx="1">
                  <c:v>趣味</c:v>
                </c:pt>
                <c:pt idx="2">
                  <c:v>町内会</c:v>
                </c:pt>
                <c:pt idx="3">
                  <c:v>ボランティア</c:v>
                </c:pt>
                <c:pt idx="4">
                  <c:v>宗教</c:v>
                </c:pt>
                <c:pt idx="5">
                  <c:v>業界</c:v>
                </c:pt>
                <c:pt idx="6">
                  <c:v>政治</c:v>
                </c:pt>
                <c:pt idx="7">
                  <c:v>市民運動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0.66000000000000059</c:v>
                </c:pt>
                <c:pt idx="1">
                  <c:v>0.75000000000000044</c:v>
                </c:pt>
                <c:pt idx="2">
                  <c:v>0.85000000000000042</c:v>
                </c:pt>
                <c:pt idx="3">
                  <c:v>0.92</c:v>
                </c:pt>
                <c:pt idx="4">
                  <c:v>1.07</c:v>
                </c:pt>
                <c:pt idx="5">
                  <c:v>1.07</c:v>
                </c:pt>
                <c:pt idx="6">
                  <c:v>1.1800000000000008</c:v>
                </c:pt>
                <c:pt idx="7">
                  <c:v>1.33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41F-C24D-AD3D-1BC3C0EF5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461784264"/>
        <c:axId val="461787792"/>
      </c:barChart>
      <c:catAx>
        <c:axId val="461784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461787792"/>
        <c:crosses val="autoZero"/>
        <c:auto val="1"/>
        <c:lblAlgn val="ctr"/>
        <c:lblOffset val="0"/>
        <c:noMultiLvlLbl val="0"/>
      </c:catAx>
      <c:valAx>
        <c:axId val="461787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61784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r>
              <a:rPr lang="en-US" altLang="ja-JP" dirty="0"/>
              <a:t>1,000〜3,999</a:t>
            </a:r>
            <a:r>
              <a:rPr lang="ja-JP" altLang="en-US"/>
              <a:t>人</a:t>
            </a:r>
            <a:r>
              <a:rPr lang="en-US" altLang="ja-JP" dirty="0"/>
              <a:t>/</a:t>
            </a:r>
            <a:r>
              <a:rPr lang="en" altLang="ja-JP" dirty="0"/>
              <a:t>km</a:t>
            </a:r>
            <a:r>
              <a:rPr lang="en" altLang="ja-JP" baseline="30000" dirty="0"/>
              <a:t>2</a:t>
            </a:r>
            <a:endParaRPr lang="ja-JP" altLang="en-US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8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3785501792686205"/>
          <c:y val="0.19453916027433449"/>
          <c:w val="0.55394651093834979"/>
          <c:h val="0.58503782373165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グラウンド・ゴルフ</c:v>
                </c:pt>
                <c:pt idx="1">
                  <c:v>ウォーキング</c:v>
                </c:pt>
                <c:pt idx="2">
                  <c:v>ゴルフ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6.6</c:v>
                </c:pt>
                <c:pt idx="1">
                  <c:v>8.3000000000000007</c:v>
                </c:pt>
                <c:pt idx="2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16-A44B-91E5-537D56B12F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"/>
        <c:axId val="1339777504"/>
        <c:axId val="1340028096"/>
      </c:barChart>
      <c:catAx>
        <c:axId val="133977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40028096"/>
        <c:crosses val="autoZero"/>
        <c:auto val="1"/>
        <c:lblAlgn val="ctr"/>
        <c:lblOffset val="100"/>
        <c:noMultiLvlLbl val="0"/>
      </c:catAx>
      <c:valAx>
        <c:axId val="1340028096"/>
        <c:scaling>
          <c:orientation val="minMax"/>
          <c:max val="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r>
                  <a:rPr lang="ja-JP"/>
                  <a:t>割合（％）</a:t>
                </a:r>
              </a:p>
            </c:rich>
          </c:tx>
          <c:layout>
            <c:manualLayout>
              <c:xMode val="edge"/>
              <c:yMode val="edge"/>
              <c:x val="0.50843131984528689"/>
              <c:y val="0.85987796413728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3977750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C000"/>
      </a:solidFill>
    </a:ln>
    <a:effectLst/>
  </c:spPr>
  <c:txPr>
    <a:bodyPr/>
    <a:lstStyle/>
    <a:p>
      <a:pPr>
        <a:defRPr sz="900" b="0" i="0">
          <a:latin typeface="Meiryo" panose="020B0604030504040204" pitchFamily="34" charset="-128"/>
          <a:ea typeface="Meiryo" panose="020B0604030504040204" pitchFamily="34" charset="-128"/>
        </a:defRPr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r>
              <a:rPr lang="en-US" altLang="ja-JP" dirty="0"/>
              <a:t>1,000</a:t>
            </a:r>
            <a:r>
              <a:rPr lang="ja-JP" altLang="en-US"/>
              <a:t>人</a:t>
            </a:r>
            <a:r>
              <a:rPr lang="en-US" altLang="ja-JP" dirty="0"/>
              <a:t>/</a:t>
            </a:r>
            <a:r>
              <a:rPr lang="en" altLang="ja-JP" dirty="0"/>
              <a:t>km</a:t>
            </a:r>
            <a:r>
              <a:rPr lang="en" altLang="ja-JP" baseline="30000" dirty="0"/>
              <a:t>2</a:t>
            </a:r>
            <a:r>
              <a:rPr lang="ja-JP" altLang="en-US"/>
              <a:t>未満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8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3785501792686205"/>
          <c:y val="0.19453916027433449"/>
          <c:w val="0.55394651093834979"/>
          <c:h val="0.58503782373165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_);[Red]\(#,##0.0\)" sourceLinked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ウォーキング</c:v>
                </c:pt>
                <c:pt idx="1">
                  <c:v>グラウンド・ゴルフ</c:v>
                </c:pt>
                <c:pt idx="2">
                  <c:v>ゴルフ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6.7</c:v>
                </c:pt>
                <c:pt idx="1">
                  <c:v>8.8000000000000007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3-6848-AD18-1CBE7A67B1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"/>
        <c:axId val="1339777504"/>
        <c:axId val="1340028096"/>
      </c:barChart>
      <c:catAx>
        <c:axId val="133977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40028096"/>
        <c:crosses val="autoZero"/>
        <c:auto val="1"/>
        <c:lblAlgn val="ctr"/>
        <c:lblOffset val="100"/>
        <c:noMultiLvlLbl val="0"/>
      </c:catAx>
      <c:valAx>
        <c:axId val="1340028096"/>
        <c:scaling>
          <c:orientation val="minMax"/>
          <c:max val="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r>
                  <a:rPr lang="ja-JP"/>
                  <a:t>割合（％）</a:t>
                </a:r>
              </a:p>
            </c:rich>
          </c:tx>
          <c:layout>
            <c:manualLayout>
              <c:xMode val="edge"/>
              <c:yMode val="edge"/>
              <c:x val="0.50843131984528689"/>
              <c:y val="0.85987796413728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3977750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C000"/>
      </a:solidFill>
    </a:ln>
    <a:effectLst/>
  </c:spPr>
  <c:txPr>
    <a:bodyPr/>
    <a:lstStyle/>
    <a:p>
      <a:pPr>
        <a:defRPr sz="900" b="0" i="0">
          <a:latin typeface="Meiryo" panose="020B0604030504040204" pitchFamily="34" charset="-128"/>
          <a:ea typeface="Meiryo" panose="020B0604030504040204" pitchFamily="34" charset="-128"/>
        </a:defRPr>
      </a:pPr>
      <a:endParaRPr lang="ja-JP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r>
              <a:rPr lang="en-US" altLang="ja-JP" dirty="0"/>
              <a:t>1,000〜3,999</a:t>
            </a:r>
            <a:r>
              <a:rPr lang="ja-JP" altLang="en-US"/>
              <a:t>人</a:t>
            </a:r>
            <a:r>
              <a:rPr lang="en-US" altLang="ja-JP" dirty="0"/>
              <a:t>/</a:t>
            </a:r>
            <a:r>
              <a:rPr lang="en" altLang="ja-JP" dirty="0"/>
              <a:t>km</a:t>
            </a:r>
            <a:r>
              <a:rPr lang="en" altLang="ja-JP" baseline="30000" dirty="0"/>
              <a:t>2</a:t>
            </a:r>
            <a:endParaRPr lang="ja-JP" altLang="en-US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8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3785501792686205"/>
          <c:y val="0.19453916027433449"/>
          <c:w val="0.55394651093834979"/>
          <c:h val="0.58503782373165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筋トレ</c:v>
                </c:pt>
                <c:pt idx="1">
                  <c:v>ウォーキング</c:v>
                </c:pt>
                <c:pt idx="2">
                  <c:v>体操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6.1</c:v>
                </c:pt>
                <c:pt idx="1">
                  <c:v>8.1</c:v>
                </c:pt>
                <c:pt idx="2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A8-7C4A-B743-295D54E4AE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"/>
        <c:axId val="1339777504"/>
        <c:axId val="1340028096"/>
      </c:barChart>
      <c:catAx>
        <c:axId val="133977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40028096"/>
        <c:crosses val="autoZero"/>
        <c:auto val="1"/>
        <c:lblAlgn val="ctr"/>
        <c:lblOffset val="100"/>
        <c:noMultiLvlLbl val="0"/>
      </c:catAx>
      <c:valAx>
        <c:axId val="1340028096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r>
                  <a:rPr lang="ja-JP"/>
                  <a:t>割合（％）</a:t>
                </a:r>
              </a:p>
            </c:rich>
          </c:tx>
          <c:layout>
            <c:manualLayout>
              <c:xMode val="edge"/>
              <c:yMode val="edge"/>
              <c:x val="0.50843131984528689"/>
              <c:y val="0.85987796413728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3977750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 sz="900" b="0" i="0">
          <a:latin typeface="Meiryo" panose="020B0604030504040204" pitchFamily="34" charset="-128"/>
          <a:ea typeface="Meiryo" panose="020B0604030504040204" pitchFamily="34" charset="-128"/>
        </a:defRPr>
      </a:pPr>
      <a:endParaRPr lang="ja-JP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r>
              <a:rPr lang="en-US" altLang="ja-JP" dirty="0"/>
              <a:t>1,000</a:t>
            </a:r>
            <a:r>
              <a:rPr lang="ja-JP" altLang="en-US"/>
              <a:t>人</a:t>
            </a:r>
            <a:r>
              <a:rPr lang="en-US" altLang="ja-JP" dirty="0"/>
              <a:t>/</a:t>
            </a:r>
            <a:r>
              <a:rPr lang="en" altLang="ja-JP" dirty="0"/>
              <a:t>km</a:t>
            </a:r>
            <a:r>
              <a:rPr lang="en" altLang="ja-JP" baseline="30000" dirty="0"/>
              <a:t>2</a:t>
            </a:r>
            <a:r>
              <a:rPr lang="ja-JP" altLang="en-US"/>
              <a:t>未満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8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3785501792686205"/>
          <c:y val="0.19453916027433449"/>
          <c:w val="0.55394651093834979"/>
          <c:h val="0.58503782373165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グラウンド・ゴルフ</c:v>
                </c:pt>
                <c:pt idx="1">
                  <c:v>ウォーキング</c:v>
                </c:pt>
                <c:pt idx="2">
                  <c:v>体操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5.6</c:v>
                </c:pt>
                <c:pt idx="1">
                  <c:v>7</c:v>
                </c:pt>
                <c:pt idx="2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D-1141-BB24-F9CEDA559B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"/>
        <c:axId val="1339777504"/>
        <c:axId val="1340028096"/>
      </c:barChart>
      <c:catAx>
        <c:axId val="133977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40028096"/>
        <c:crosses val="autoZero"/>
        <c:auto val="1"/>
        <c:lblAlgn val="ctr"/>
        <c:lblOffset val="100"/>
        <c:noMultiLvlLbl val="0"/>
      </c:catAx>
      <c:valAx>
        <c:axId val="1340028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r>
                  <a:rPr lang="ja-JP"/>
                  <a:t>割合（％）</a:t>
                </a:r>
              </a:p>
            </c:rich>
          </c:tx>
          <c:layout>
            <c:manualLayout>
              <c:xMode val="edge"/>
              <c:yMode val="edge"/>
              <c:x val="0.50843131984528689"/>
              <c:y val="0.85987796413728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3977750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 sz="900" b="0" i="0">
          <a:latin typeface="Meiryo" panose="020B0604030504040204" pitchFamily="34" charset="-128"/>
          <a:ea typeface="Meiryo" panose="020B0604030504040204" pitchFamily="34" charset="-128"/>
        </a:defRPr>
      </a:pPr>
      <a:endParaRPr lang="ja-JP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r>
              <a:rPr lang="en-US" altLang="ja-JP" dirty="0"/>
              <a:t>400</a:t>
            </a:r>
            <a:r>
              <a:rPr lang="ja-JP" altLang="en-US"/>
              <a:t>万円以上</a:t>
            </a:r>
            <a:endParaRPr lang="en-US" altLang="ja-JP" dirty="0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3785501792686205"/>
          <c:y val="0.19453916027433449"/>
          <c:w val="0.55394651093834979"/>
          <c:h val="0.58503782373165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_);[Red]\(#,##0.0\)" sourceLinked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筋トレ</c:v>
                </c:pt>
                <c:pt idx="1">
                  <c:v>ウォーキング</c:v>
                </c:pt>
                <c:pt idx="2">
                  <c:v>ゴルフ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5.3</c:v>
                </c:pt>
                <c:pt idx="1">
                  <c:v>9</c:v>
                </c:pt>
                <c:pt idx="2">
                  <c:v>21.3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D1-5D45-814E-3CBA862AB2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"/>
        <c:axId val="1339777504"/>
        <c:axId val="1340028096"/>
      </c:barChart>
      <c:catAx>
        <c:axId val="133977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40028096"/>
        <c:crosses val="autoZero"/>
        <c:auto val="1"/>
        <c:lblAlgn val="ctr"/>
        <c:lblOffset val="100"/>
        <c:noMultiLvlLbl val="0"/>
      </c:catAx>
      <c:valAx>
        <c:axId val="1340028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r>
                  <a:rPr lang="ja-JP"/>
                  <a:t>割合（％）</a:t>
                </a:r>
              </a:p>
            </c:rich>
          </c:tx>
          <c:layout>
            <c:manualLayout>
              <c:xMode val="edge"/>
              <c:yMode val="edge"/>
              <c:x val="0.50843131984528689"/>
              <c:y val="0.85987796413728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3977750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C000"/>
      </a:solidFill>
    </a:ln>
    <a:effectLst/>
  </c:spPr>
  <c:txPr>
    <a:bodyPr/>
    <a:lstStyle/>
    <a:p>
      <a:pPr>
        <a:defRPr sz="900" b="0" i="0">
          <a:latin typeface="Meiryo" panose="020B0604030504040204" pitchFamily="34" charset="-128"/>
          <a:ea typeface="Meiryo" panose="020B0604030504040204" pitchFamily="34" charset="-128"/>
        </a:defRPr>
      </a:pPr>
      <a:endParaRPr lang="ja-JP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r>
              <a:rPr lang="en-US" altLang="ja-JP" dirty="0"/>
              <a:t>400</a:t>
            </a:r>
            <a:r>
              <a:rPr lang="ja-JP" altLang="en-US"/>
              <a:t>万円以上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8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3785501792686205"/>
          <c:y val="0.19453916027433449"/>
          <c:w val="0.55394651093834979"/>
          <c:h val="0.58503782373165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筋トレ</c:v>
                </c:pt>
                <c:pt idx="1">
                  <c:v>ウォーキング</c:v>
                </c:pt>
                <c:pt idx="2">
                  <c:v>体操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8.5</c:v>
                </c:pt>
                <c:pt idx="1">
                  <c:v>8.9</c:v>
                </c:pt>
                <c:pt idx="2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E-3A4F-AE3E-909C75F0EF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"/>
        <c:axId val="1339777504"/>
        <c:axId val="1340028096"/>
      </c:barChart>
      <c:catAx>
        <c:axId val="133977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40028096"/>
        <c:crosses val="autoZero"/>
        <c:auto val="1"/>
        <c:lblAlgn val="ctr"/>
        <c:lblOffset val="100"/>
        <c:noMultiLvlLbl val="0"/>
      </c:catAx>
      <c:valAx>
        <c:axId val="1340028096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r>
                  <a:rPr lang="ja-JP"/>
                  <a:t>割合（％）</a:t>
                </a:r>
              </a:p>
            </c:rich>
          </c:tx>
          <c:layout>
            <c:manualLayout>
              <c:xMode val="edge"/>
              <c:yMode val="edge"/>
              <c:x val="0.50843131984528689"/>
              <c:y val="0.85987796413728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3977750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 sz="900" b="0" i="0">
          <a:latin typeface="Meiryo" panose="020B0604030504040204" pitchFamily="34" charset="-128"/>
          <a:ea typeface="Meiryo" panose="020B0604030504040204" pitchFamily="34" charset="-128"/>
        </a:defRPr>
      </a:pPr>
      <a:endParaRPr lang="ja-JP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r>
              <a:rPr lang="en-US" altLang="ja-JP" dirty="0"/>
              <a:t>200〜399</a:t>
            </a:r>
            <a:r>
              <a:rPr lang="ja-JP" altLang="en-US"/>
              <a:t>万円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8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3785501792686205"/>
          <c:y val="0.19453916027433449"/>
          <c:w val="0.55394651093834979"/>
          <c:h val="0.58503782373165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_);[Red]\(#,##0.0\)" sourceLinked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グラウンド・ゴルフ</c:v>
                </c:pt>
                <c:pt idx="1">
                  <c:v>ウォーキング</c:v>
                </c:pt>
                <c:pt idx="2">
                  <c:v>ゴルフ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5.9</c:v>
                </c:pt>
                <c:pt idx="1">
                  <c:v>9.4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16-A44B-91E5-537D56B12F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"/>
        <c:axId val="1339777504"/>
        <c:axId val="1340028096"/>
      </c:barChart>
      <c:catAx>
        <c:axId val="133977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40028096"/>
        <c:crosses val="autoZero"/>
        <c:auto val="1"/>
        <c:lblAlgn val="ctr"/>
        <c:lblOffset val="100"/>
        <c:noMultiLvlLbl val="0"/>
      </c:catAx>
      <c:valAx>
        <c:axId val="1340028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r>
                  <a:rPr lang="ja-JP"/>
                  <a:t>割合（％）</a:t>
                </a:r>
              </a:p>
            </c:rich>
          </c:tx>
          <c:layout>
            <c:manualLayout>
              <c:xMode val="edge"/>
              <c:yMode val="edge"/>
              <c:x val="0.50843131984528689"/>
              <c:y val="0.85987796413728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3977750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C000"/>
      </a:solidFill>
    </a:ln>
    <a:effectLst/>
  </c:spPr>
  <c:txPr>
    <a:bodyPr/>
    <a:lstStyle/>
    <a:p>
      <a:pPr>
        <a:defRPr sz="900" b="0" i="0">
          <a:latin typeface="Meiryo" panose="020B0604030504040204" pitchFamily="34" charset="-128"/>
          <a:ea typeface="Meiryo" panose="020B0604030504040204" pitchFamily="34" charset="-128"/>
        </a:defRPr>
      </a:pPr>
      <a:endParaRPr lang="ja-JP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r>
              <a:rPr lang="en-US" altLang="ja-JP" dirty="0"/>
              <a:t>200</a:t>
            </a:r>
            <a:r>
              <a:rPr lang="ja-JP" altLang="en-US"/>
              <a:t>万円未満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8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3785501792686205"/>
          <c:y val="0.19453916027433449"/>
          <c:w val="0.55394651093834979"/>
          <c:h val="0.58503782373165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_);[Red]\(#,##0.0\)" sourceLinked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グラウンド・ゴルフ</c:v>
                </c:pt>
                <c:pt idx="1">
                  <c:v>ゴルフ</c:v>
                </c:pt>
                <c:pt idx="2">
                  <c:v>ウォーキング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6.9</c:v>
                </c:pt>
                <c:pt idx="1">
                  <c:v>7.5</c:v>
                </c:pt>
                <c:pt idx="2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3-6848-AD18-1CBE7A67B1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"/>
        <c:axId val="1339777504"/>
        <c:axId val="1340028096"/>
      </c:barChart>
      <c:catAx>
        <c:axId val="133977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40028096"/>
        <c:crosses val="autoZero"/>
        <c:auto val="1"/>
        <c:lblAlgn val="ctr"/>
        <c:lblOffset val="100"/>
        <c:noMultiLvlLbl val="0"/>
      </c:catAx>
      <c:valAx>
        <c:axId val="1340028096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r>
                  <a:rPr lang="ja-JP"/>
                  <a:t>割合（％）</a:t>
                </a:r>
              </a:p>
            </c:rich>
          </c:tx>
          <c:layout>
            <c:manualLayout>
              <c:xMode val="edge"/>
              <c:yMode val="edge"/>
              <c:x val="0.50843131984528689"/>
              <c:y val="0.85987796413728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3977750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C000"/>
      </a:solidFill>
    </a:ln>
    <a:effectLst/>
  </c:spPr>
  <c:txPr>
    <a:bodyPr/>
    <a:lstStyle/>
    <a:p>
      <a:pPr>
        <a:defRPr sz="900" b="0" i="0">
          <a:latin typeface="Meiryo" panose="020B0604030504040204" pitchFamily="34" charset="-128"/>
          <a:ea typeface="Meiryo" panose="020B0604030504040204" pitchFamily="34" charset="-128"/>
        </a:defRPr>
      </a:pPr>
      <a:endParaRPr lang="ja-JP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r>
              <a:rPr lang="en-US" altLang="ja-JP" dirty="0"/>
              <a:t>200〜399</a:t>
            </a:r>
            <a:r>
              <a:rPr lang="ja-JP" altLang="en-US"/>
              <a:t>万円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8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3785501792686205"/>
          <c:y val="0.19453916027433449"/>
          <c:w val="0.55394651093834979"/>
          <c:h val="0.58503782373165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筋トレ</c:v>
                </c:pt>
                <c:pt idx="1">
                  <c:v>ウォーキング</c:v>
                </c:pt>
                <c:pt idx="2">
                  <c:v>体操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7.9</c:v>
                </c:pt>
                <c:pt idx="1">
                  <c:v>9.3000000000000007</c:v>
                </c:pt>
                <c:pt idx="2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A8-7C4A-B743-295D54E4AE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"/>
        <c:axId val="1339777504"/>
        <c:axId val="1340028096"/>
      </c:barChart>
      <c:catAx>
        <c:axId val="133977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40028096"/>
        <c:crosses val="autoZero"/>
        <c:auto val="1"/>
        <c:lblAlgn val="ctr"/>
        <c:lblOffset val="100"/>
        <c:noMultiLvlLbl val="0"/>
      </c:catAx>
      <c:valAx>
        <c:axId val="1340028096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r>
                  <a:rPr lang="ja-JP"/>
                  <a:t>割合（％）</a:t>
                </a:r>
              </a:p>
            </c:rich>
          </c:tx>
          <c:layout>
            <c:manualLayout>
              <c:xMode val="edge"/>
              <c:yMode val="edge"/>
              <c:x val="0.50843131984528689"/>
              <c:y val="0.85987796413728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3977750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 sz="900" b="0" i="0">
          <a:latin typeface="Meiryo" panose="020B0604030504040204" pitchFamily="34" charset="-128"/>
          <a:ea typeface="Meiryo" panose="020B0604030504040204" pitchFamily="34" charset="-128"/>
        </a:defRPr>
      </a:pPr>
      <a:endParaRPr lang="ja-JP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r>
              <a:rPr lang="en-US" altLang="ja-JP" dirty="0"/>
              <a:t>200</a:t>
            </a:r>
            <a:r>
              <a:rPr lang="ja-JP" altLang="en-US"/>
              <a:t>万円未満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8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3785501792686205"/>
          <c:y val="0.19453916027433449"/>
          <c:w val="0.55394651093834979"/>
          <c:h val="0.58503782373165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_);[Red]\(#,##0.0\)" sourceLinked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筋トレ</c:v>
                </c:pt>
                <c:pt idx="1">
                  <c:v>ウォーキング</c:v>
                </c:pt>
                <c:pt idx="2">
                  <c:v>体操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7.9</c:v>
                </c:pt>
                <c:pt idx="2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D-1141-BB24-F9CEDA559B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"/>
        <c:axId val="1339777504"/>
        <c:axId val="1340028096"/>
      </c:barChart>
      <c:catAx>
        <c:axId val="133977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40028096"/>
        <c:crosses val="autoZero"/>
        <c:auto val="1"/>
        <c:lblAlgn val="ctr"/>
        <c:lblOffset val="100"/>
        <c:noMultiLvlLbl val="0"/>
      </c:catAx>
      <c:valAx>
        <c:axId val="1340028096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r>
                  <a:rPr lang="ja-JP"/>
                  <a:t>割合（％）</a:t>
                </a:r>
              </a:p>
            </c:rich>
          </c:tx>
          <c:layout>
            <c:manualLayout>
              <c:xMode val="edge"/>
              <c:yMode val="edge"/>
              <c:x val="0.50843131984528689"/>
              <c:y val="0.85987796413728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3977750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 sz="900" b="0" i="0">
          <a:latin typeface="Meiryo" panose="020B0604030504040204" pitchFamily="34" charset="-128"/>
          <a:ea typeface="Meiryo" panose="020B0604030504040204" pitchFamily="34" charset="-128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r>
              <a:rPr lang="ja-JP" altLang="en-US"/>
              <a:t>前期高齢者</a:t>
            </a:r>
            <a:endParaRPr lang="en-US" altLang="ja-JP" dirty="0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3785501792686205"/>
          <c:y val="0.19453916027433449"/>
          <c:w val="0.55394651093834979"/>
          <c:h val="0.58503782373165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_);[Red]\(#,##0.0\)" sourceLinked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筋トレ</c:v>
                </c:pt>
                <c:pt idx="1">
                  <c:v>ウォーキング</c:v>
                </c:pt>
                <c:pt idx="2">
                  <c:v>ゴルフ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7.3</c:v>
                </c:pt>
                <c:pt idx="2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DC-0D4A-AA3A-0ECA101F76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"/>
        <c:axId val="1339777504"/>
        <c:axId val="1340028096"/>
      </c:barChart>
      <c:catAx>
        <c:axId val="133977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40028096"/>
        <c:crosses val="autoZero"/>
        <c:auto val="1"/>
        <c:lblAlgn val="ctr"/>
        <c:lblOffset val="100"/>
        <c:noMultiLvlLbl val="0"/>
      </c:catAx>
      <c:valAx>
        <c:axId val="1340028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r>
                  <a:rPr lang="ja-JP"/>
                  <a:t>割合（％）</a:t>
                </a:r>
              </a:p>
            </c:rich>
          </c:tx>
          <c:layout>
            <c:manualLayout>
              <c:xMode val="edge"/>
              <c:yMode val="edge"/>
              <c:x val="0.50843131984528689"/>
              <c:y val="0.85987796413728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3977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C000"/>
      </a:solidFill>
    </a:ln>
    <a:effectLst/>
  </c:spPr>
  <c:txPr>
    <a:bodyPr/>
    <a:lstStyle/>
    <a:p>
      <a:pPr>
        <a:defRPr sz="900" b="0" i="0">
          <a:latin typeface="Meiryo" panose="020B0604030504040204" pitchFamily="34" charset="-128"/>
          <a:ea typeface="Meiryo" panose="020B0604030504040204" pitchFamily="34" charset="-128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r>
              <a:rPr lang="ja-JP" altLang="en-US"/>
              <a:t>後期高齢者</a:t>
            </a:r>
            <a:endParaRPr lang="en-US" altLang="ja-JP" dirty="0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3785501792686205"/>
          <c:y val="0.19453916027433449"/>
          <c:w val="0.55394651093834979"/>
          <c:h val="0.58503782373165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ゴルフ</c:v>
                </c:pt>
                <c:pt idx="1">
                  <c:v>グラウンド・ゴルフ</c:v>
                </c:pt>
                <c:pt idx="2">
                  <c:v>ウォーキング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9.1999999999999993</c:v>
                </c:pt>
                <c:pt idx="1">
                  <c:v>10.1</c:v>
                </c:pt>
                <c:pt idx="2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A8-4F40-8FD3-EC18A7B7ED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"/>
        <c:axId val="1339777504"/>
        <c:axId val="1340028096"/>
      </c:barChart>
      <c:catAx>
        <c:axId val="133977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40028096"/>
        <c:crosses val="autoZero"/>
        <c:auto val="1"/>
        <c:lblAlgn val="ctr"/>
        <c:lblOffset val="100"/>
        <c:noMultiLvlLbl val="0"/>
      </c:catAx>
      <c:valAx>
        <c:axId val="1340028096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r>
                  <a:rPr lang="ja-JP"/>
                  <a:t>割合（％）</a:t>
                </a:r>
              </a:p>
            </c:rich>
          </c:tx>
          <c:layout>
            <c:manualLayout>
              <c:xMode val="edge"/>
              <c:yMode val="edge"/>
              <c:x val="0.50843131984528689"/>
              <c:y val="0.85987796413728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3977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C000"/>
      </a:solidFill>
    </a:ln>
    <a:effectLst/>
  </c:spPr>
  <c:txPr>
    <a:bodyPr/>
    <a:lstStyle/>
    <a:p>
      <a:pPr>
        <a:defRPr sz="900" b="0" i="0">
          <a:latin typeface="Meiryo" panose="020B0604030504040204" pitchFamily="34" charset="-128"/>
          <a:ea typeface="Meiryo" panose="020B0604030504040204" pitchFamily="34" charset="-128"/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r>
              <a:rPr lang="ja-JP" altLang="en-US"/>
              <a:t>前期高齢者</a:t>
            </a:r>
            <a:endParaRPr lang="en-US" altLang="ja-JP" dirty="0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3785501792686205"/>
          <c:y val="0.19453916027433449"/>
          <c:w val="0.55394651093834979"/>
          <c:h val="0.58503782373165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筋トレ</c:v>
                </c:pt>
                <c:pt idx="1">
                  <c:v>ウォーキング</c:v>
                </c:pt>
                <c:pt idx="2">
                  <c:v>体操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7.2</c:v>
                </c:pt>
                <c:pt idx="1">
                  <c:v>8.1999999999999993</c:v>
                </c:pt>
                <c:pt idx="2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09-2945-A67C-8122E9F457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"/>
        <c:axId val="1339777504"/>
        <c:axId val="1340028096"/>
      </c:barChart>
      <c:catAx>
        <c:axId val="133977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40028096"/>
        <c:crosses val="autoZero"/>
        <c:auto val="1"/>
        <c:lblAlgn val="ctr"/>
        <c:lblOffset val="100"/>
        <c:noMultiLvlLbl val="0"/>
      </c:catAx>
      <c:valAx>
        <c:axId val="1340028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r>
                  <a:rPr lang="ja-JP"/>
                  <a:t>割合（％）</a:t>
                </a:r>
              </a:p>
            </c:rich>
          </c:tx>
          <c:layout>
            <c:manualLayout>
              <c:xMode val="edge"/>
              <c:yMode val="edge"/>
              <c:x val="0.50843131984528689"/>
              <c:y val="0.85987796413728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3977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 sz="900" b="0" i="0">
          <a:latin typeface="Meiryo" panose="020B0604030504040204" pitchFamily="34" charset="-128"/>
          <a:ea typeface="Meiryo" panose="020B0604030504040204" pitchFamily="34" charset="-128"/>
        </a:defRPr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r>
              <a:rPr lang="ja-JP" altLang="en-US"/>
              <a:t>後期高齢者</a:t>
            </a:r>
            <a:endParaRPr lang="en-US" altLang="ja-JP" dirty="0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3785501792686205"/>
          <c:y val="0.19453916027433449"/>
          <c:w val="0.55394651093834979"/>
          <c:h val="0.58503782373165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グラウンド・ゴルフ</c:v>
                </c:pt>
                <c:pt idx="1">
                  <c:v>ウォーキング</c:v>
                </c:pt>
                <c:pt idx="2">
                  <c:v>体操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6.7</c:v>
                </c:pt>
                <c:pt idx="1">
                  <c:v>8.4</c:v>
                </c:pt>
                <c:pt idx="2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9E-3440-BB98-37D3B91C2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"/>
        <c:axId val="1339777504"/>
        <c:axId val="1340028096"/>
      </c:barChart>
      <c:catAx>
        <c:axId val="133977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40028096"/>
        <c:crosses val="autoZero"/>
        <c:auto val="1"/>
        <c:lblAlgn val="ctr"/>
        <c:lblOffset val="100"/>
        <c:noMultiLvlLbl val="0"/>
      </c:catAx>
      <c:valAx>
        <c:axId val="1340028096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r>
                  <a:rPr lang="ja-JP"/>
                  <a:t>割合（％）</a:t>
                </a:r>
              </a:p>
            </c:rich>
          </c:tx>
          <c:layout>
            <c:manualLayout>
              <c:xMode val="edge"/>
              <c:yMode val="edge"/>
              <c:x val="0.50843131984528689"/>
              <c:y val="0.85987796413728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3977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 sz="900" b="0" i="0">
          <a:latin typeface="Meiryo" panose="020B0604030504040204" pitchFamily="34" charset="-128"/>
          <a:ea typeface="Meiryo" panose="020B0604030504040204" pitchFamily="34" charset="-128"/>
        </a:defRPr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17264699101692"/>
          <c:y val="7.4244691796838458E-2"/>
          <c:w val="0.65690576827890867"/>
          <c:h val="0.696946135662111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グラウンド・ゴルフ</c:v>
                </c:pt>
                <c:pt idx="1">
                  <c:v>ウォーキング</c:v>
                </c:pt>
                <c:pt idx="2">
                  <c:v>ゴルフ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6.3</c:v>
                </c:pt>
                <c:pt idx="1">
                  <c:v>8.4</c:v>
                </c:pt>
                <c:pt idx="2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4A-E44D-8CBA-0C2906E324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"/>
        <c:axId val="1339777504"/>
        <c:axId val="1340028096"/>
      </c:barChart>
      <c:catAx>
        <c:axId val="133977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40028096"/>
        <c:crosses val="autoZero"/>
        <c:auto val="1"/>
        <c:lblAlgn val="ctr"/>
        <c:lblOffset val="100"/>
        <c:noMultiLvlLbl val="0"/>
      </c:catAx>
      <c:valAx>
        <c:axId val="1340028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r>
                  <a:rPr lang="ja-JP"/>
                  <a:t>割合（％）</a:t>
                </a:r>
              </a:p>
            </c:rich>
          </c:tx>
          <c:layout>
            <c:manualLayout>
              <c:xMode val="edge"/>
              <c:yMode val="edge"/>
              <c:x val="0.54489241623995743"/>
              <c:y val="0.861330898546780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3977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4">
          <a:lumMod val="60000"/>
          <a:lumOff val="40000"/>
        </a:schemeClr>
      </a:solidFill>
    </a:ln>
    <a:effectLst/>
  </c:spPr>
  <c:txPr>
    <a:bodyPr/>
    <a:lstStyle/>
    <a:p>
      <a:pPr>
        <a:defRPr sz="900" b="0" i="0">
          <a:latin typeface="Meiryo" panose="020B0604030504040204" pitchFamily="34" charset="-128"/>
          <a:ea typeface="Meiryo" panose="020B0604030504040204" pitchFamily="34" charset="-128"/>
        </a:defRPr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58583667866742"/>
          <c:y val="7.3110585910433512E-2"/>
          <c:w val="0.74227937935598876"/>
          <c:h val="0.721514608510344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筋トレ</c:v>
                </c:pt>
                <c:pt idx="1">
                  <c:v>ウォーキング</c:v>
                </c:pt>
                <c:pt idx="2">
                  <c:v>体操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6.2</c:v>
                </c:pt>
                <c:pt idx="1">
                  <c:v>8.3000000000000007</c:v>
                </c:pt>
                <c:pt idx="2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EC-9A49-99E2-D55745BB381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1"/>
        <c:axId val="1339777504"/>
        <c:axId val="1340028096"/>
      </c:barChart>
      <c:catAx>
        <c:axId val="133977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40028096"/>
        <c:crosses val="autoZero"/>
        <c:auto val="1"/>
        <c:lblAlgn val="ctr"/>
        <c:lblOffset val="100"/>
        <c:noMultiLvlLbl val="0"/>
      </c:catAx>
      <c:valAx>
        <c:axId val="1340028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r>
                  <a:rPr lang="ja-JP"/>
                  <a:t>割合（％）</a:t>
                </a:r>
              </a:p>
            </c:rich>
          </c:tx>
          <c:layout>
            <c:manualLayout>
              <c:xMode val="edge"/>
              <c:yMode val="edge"/>
              <c:x val="0.49827847638397021"/>
              <c:y val="0.850156269298159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3977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 sz="900" b="0" i="0">
          <a:latin typeface="Meiryo" panose="020B0604030504040204" pitchFamily="34" charset="-128"/>
          <a:ea typeface="Meiryo" panose="020B0604030504040204" pitchFamily="34" charset="-128"/>
        </a:defRPr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r>
              <a:rPr lang="en-US" altLang="ja-JP" dirty="0"/>
              <a:t>4,000</a:t>
            </a:r>
            <a:r>
              <a:rPr lang="ja-JP" altLang="en-US"/>
              <a:t>人</a:t>
            </a:r>
            <a:r>
              <a:rPr lang="en-US" altLang="ja-JP" dirty="0"/>
              <a:t>/km</a:t>
            </a:r>
            <a:r>
              <a:rPr lang="en-US" altLang="ja-JP" baseline="30000" dirty="0"/>
              <a:t>2</a:t>
            </a:r>
            <a:r>
              <a:rPr lang="ja-JP" altLang="en-US"/>
              <a:t>以上</a:t>
            </a:r>
            <a:endParaRPr lang="en-US" altLang="ja-JP" dirty="0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3785501792686205"/>
          <c:y val="0.19453916027433449"/>
          <c:w val="0.55394651093834979"/>
          <c:h val="0.58503782373165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_);[Red]\(#,##0.0\)" sourceLinked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筋トレ</c:v>
                </c:pt>
                <c:pt idx="1">
                  <c:v>ウォーキング</c:v>
                </c:pt>
                <c:pt idx="2">
                  <c:v>ゴルフ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9.4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D1-5D45-814E-3CBA862AB2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"/>
        <c:axId val="1339777504"/>
        <c:axId val="1340028096"/>
      </c:barChart>
      <c:catAx>
        <c:axId val="133977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40028096"/>
        <c:crosses val="autoZero"/>
        <c:auto val="1"/>
        <c:lblAlgn val="ctr"/>
        <c:lblOffset val="100"/>
        <c:noMultiLvlLbl val="0"/>
      </c:catAx>
      <c:valAx>
        <c:axId val="1340028096"/>
        <c:scaling>
          <c:orientation val="minMax"/>
          <c:max val="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r>
                  <a:rPr lang="ja-JP"/>
                  <a:t>割合（％）</a:t>
                </a:r>
              </a:p>
            </c:rich>
          </c:tx>
          <c:layout>
            <c:manualLayout>
              <c:xMode val="edge"/>
              <c:yMode val="edge"/>
              <c:x val="0.50843131984528689"/>
              <c:y val="0.85987796413728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3977750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C000"/>
      </a:solidFill>
    </a:ln>
    <a:effectLst/>
  </c:spPr>
  <c:txPr>
    <a:bodyPr/>
    <a:lstStyle/>
    <a:p>
      <a:pPr>
        <a:defRPr sz="900" b="0" i="0">
          <a:latin typeface="Meiryo" panose="020B0604030504040204" pitchFamily="34" charset="-128"/>
          <a:ea typeface="Meiryo" panose="020B0604030504040204" pitchFamily="34" charset="-128"/>
        </a:defRPr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r>
              <a:rPr lang="en-US" altLang="ja-JP" dirty="0"/>
              <a:t>4,000</a:t>
            </a:r>
            <a:r>
              <a:rPr lang="ja-JP" altLang="en-US"/>
              <a:t>人</a:t>
            </a:r>
            <a:r>
              <a:rPr lang="en-US" altLang="ja-JP" dirty="0"/>
              <a:t>/</a:t>
            </a:r>
            <a:r>
              <a:rPr lang="en" altLang="ja-JP" dirty="0"/>
              <a:t>km</a:t>
            </a:r>
            <a:r>
              <a:rPr lang="en" altLang="ja-JP" baseline="30000" dirty="0"/>
              <a:t>2</a:t>
            </a:r>
            <a:r>
              <a:rPr lang="ja-JP" altLang="en-US"/>
              <a:t>以上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8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3785501792686205"/>
          <c:y val="0.19453916027433449"/>
          <c:w val="0.55394651093834979"/>
          <c:h val="0.58503782373165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筋トレ</c:v>
                </c:pt>
                <c:pt idx="1">
                  <c:v>ウォーキング</c:v>
                </c:pt>
                <c:pt idx="2">
                  <c:v>体操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7.3</c:v>
                </c:pt>
                <c:pt idx="1">
                  <c:v>9.1999999999999993</c:v>
                </c:pt>
                <c:pt idx="2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E-3A4F-AE3E-909C75F0EF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"/>
        <c:axId val="1339777504"/>
        <c:axId val="1340028096"/>
      </c:barChart>
      <c:catAx>
        <c:axId val="133977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40028096"/>
        <c:crosses val="autoZero"/>
        <c:auto val="1"/>
        <c:lblAlgn val="ctr"/>
        <c:lblOffset val="100"/>
        <c:noMultiLvlLbl val="0"/>
      </c:catAx>
      <c:valAx>
        <c:axId val="1340028096"/>
        <c:scaling>
          <c:orientation val="minMax"/>
          <c:max val="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defRPr>
                </a:pPr>
                <a:r>
                  <a:rPr lang="ja-JP"/>
                  <a:t>割合（％）</a:t>
                </a:r>
              </a:p>
            </c:rich>
          </c:tx>
          <c:layout>
            <c:manualLayout>
              <c:xMode val="edge"/>
              <c:yMode val="edge"/>
              <c:x val="0.50843131984528689"/>
              <c:y val="0.85987796413728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3977750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 sz="900" b="0" i="0">
          <a:latin typeface="Meiryo" panose="020B0604030504040204" pitchFamily="34" charset="-128"/>
          <a:ea typeface="Meiryo" panose="020B0604030504040204" pitchFamily="34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CDA8A81-025C-4856-9B44-9751B73ADF08}" type="datetimeFigureOut">
              <a:rPr kumimoji="1" lang="ja-JP" altLang="en-US" smtClean="0"/>
              <a:t>2022/12/27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D2E1F3D-3921-4053-A150-08BD977A26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41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4530" y="6552241"/>
            <a:ext cx="2039470" cy="281386"/>
          </a:xfrm>
        </p:spPr>
        <p:txBody>
          <a:bodyPr/>
          <a:lstStyle/>
          <a:p>
            <a:fld id="{41D0101A-0EC5-409C-BE66-B6160CAD5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FE861FFC-9041-BB40-95C2-557D9DCEFBC6}"/>
              </a:ext>
            </a:extLst>
          </p:cNvPr>
          <p:cNvCxnSpPr>
            <a:cxnSpLocks/>
          </p:cNvCxnSpPr>
          <p:nvPr userDrawn="1"/>
        </p:nvCxnSpPr>
        <p:spPr>
          <a:xfrm>
            <a:off x="909872" y="2115229"/>
            <a:ext cx="7740000" cy="0"/>
          </a:xfrm>
          <a:prstGeom prst="line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6890AD4-CCC9-9349-8C50-EECB0602AADA}"/>
              </a:ext>
            </a:extLst>
          </p:cNvPr>
          <p:cNvCxnSpPr>
            <a:cxnSpLocks/>
          </p:cNvCxnSpPr>
          <p:nvPr userDrawn="1"/>
        </p:nvCxnSpPr>
        <p:spPr>
          <a:xfrm>
            <a:off x="909872" y="4038437"/>
            <a:ext cx="774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3877345-086C-EC44-B999-CB984C3C1C81}"/>
              </a:ext>
            </a:extLst>
          </p:cNvPr>
          <p:cNvSpPr/>
          <p:nvPr userDrawn="1"/>
        </p:nvSpPr>
        <p:spPr>
          <a:xfrm rot="5400000">
            <a:off x="4371036" y="2163683"/>
            <a:ext cx="401930" cy="914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7242271-35C4-CA4E-A5C7-DDDF671D4D36}"/>
              </a:ext>
            </a:extLst>
          </p:cNvPr>
          <p:cNvSpPr/>
          <p:nvPr userDrawn="1"/>
        </p:nvSpPr>
        <p:spPr>
          <a:xfrm>
            <a:off x="359088" y="-19878"/>
            <a:ext cx="144000" cy="6947453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355458-2D3C-D34B-BC6C-031C92985006}"/>
              </a:ext>
            </a:extLst>
          </p:cNvPr>
          <p:cNvSpPr txBox="1"/>
          <p:nvPr userDrawn="1"/>
        </p:nvSpPr>
        <p:spPr>
          <a:xfrm>
            <a:off x="-48394" y="431127"/>
            <a:ext cx="400110" cy="60094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Japan Gerontological Evaluation Study (JAGES)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日本老年学的評価研究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C6DFAF4-8CB3-8648-8E1F-6FFB8AF7C763}"/>
              </a:ext>
            </a:extLst>
          </p:cNvPr>
          <p:cNvSpPr/>
          <p:nvPr userDrawn="1"/>
        </p:nvSpPr>
        <p:spPr>
          <a:xfrm>
            <a:off x="299524" y="-6146"/>
            <a:ext cx="36000" cy="694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Picture 2" descr="C:\Users\CWS\Downloads\logo\logo03.png">
            <a:extLst>
              <a:ext uri="{FF2B5EF4-FFF2-40B4-BE49-F238E27FC236}">
                <a16:creationId xmlns:a16="http://schemas.microsoft.com/office/drawing/2014/main" id="{47B5754B-3A35-6A44-A807-124CE4B222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16" y="43656"/>
            <a:ext cx="1367965" cy="60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タイトル 22">
            <a:extLst>
              <a:ext uri="{FF2B5EF4-FFF2-40B4-BE49-F238E27FC236}">
                <a16:creationId xmlns:a16="http://schemas.microsoft.com/office/drawing/2014/main" id="{806D392A-A9F7-524D-8B12-E7FB4AE5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72" y="2426339"/>
            <a:ext cx="7740000" cy="1325563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82AE20-2851-D3F3-C176-B1054A5F3D1F}"/>
              </a:ext>
            </a:extLst>
          </p:cNvPr>
          <p:cNvSpPr txBox="1"/>
          <p:nvPr userDrawn="1"/>
        </p:nvSpPr>
        <p:spPr>
          <a:xfrm>
            <a:off x="2854694" y="6658380"/>
            <a:ext cx="3850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7030A0"/>
                  </a:solidFill>
                </a:uFill>
                <a:latin typeface="Calibri" panose="020F0502020204030204"/>
                <a:ea typeface="游ゴシック" panose="020B0400000000000000" pitchFamily="34" charset="-128"/>
                <a:cs typeface="+mn-cs"/>
              </a:rPr>
              <a:t>健康とくらしの調査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7030A0"/>
                  </a:solidFill>
                </a:uFill>
                <a:latin typeface="Calibri" panose="020F0502020204030204"/>
                <a:ea typeface="游ゴシック" panose="020B0400000000000000" pitchFamily="34" charset="-128"/>
                <a:cs typeface="+mn-cs"/>
              </a:rPr>
              <a:t>_2022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7030A0"/>
                  </a:solidFill>
                </a:uFill>
                <a:latin typeface="Calibri" panose="020F0502020204030204"/>
                <a:ea typeface="游ゴシック" panose="020B0400000000000000" pitchFamily="34" charset="-128"/>
                <a:cs typeface="+mn-cs"/>
              </a:rPr>
              <a:t>年度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7030A0"/>
                </a:solidFill>
              </a:uFill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9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01B2-136F-4F0A-B13C-74E89936C69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7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17D2D-2E03-47FD-8F5B-CFF3700B0E0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08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C82DF-D29B-4E7F-B8A9-0A78E7D2ADB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47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3CFFD-DD62-4DD3-B03D-051315F8633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85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39780-4832-4AE4-99EE-234BF3B63BC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4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82BA0-6DDD-43AA-A428-69526D201E8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6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ea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949950"/>
            <a:ext cx="31686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3068638"/>
            <a:ext cx="539750" cy="3789362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Aft>
                <a:spcPct val="15000"/>
              </a:spcAft>
              <a:buClr>
                <a:srgbClr val="FFFFFF"/>
              </a:buClr>
              <a:buSzPct val="100000"/>
              <a:buFont typeface="LotusWP Type"/>
              <a:buNone/>
            </a:pPr>
            <a:endParaRPr lang="ja-JP" altLang="en-US">
              <a:solidFill>
                <a:srgbClr val="000000"/>
              </a:solidFill>
              <a:latin typeface="lr oSVbN"/>
              <a:ea typeface="ＭＳ Ｐゴシック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539750" cy="26368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spcAft>
                <a:spcPct val="15000"/>
              </a:spcAft>
              <a:buClr>
                <a:srgbClr val="FFFFFF"/>
              </a:buClr>
              <a:buSzPct val="100000"/>
              <a:buFont typeface="LotusWP Type"/>
              <a:buNone/>
            </a:pPr>
            <a:endParaRPr lang="ja-JP" altLang="en-US">
              <a:solidFill>
                <a:srgbClr val="000000"/>
              </a:solidFill>
              <a:latin typeface="lr oSVbN"/>
              <a:ea typeface="ＭＳ Ｐゴシック"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429000"/>
            <a:ext cx="7554913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buClrTx/>
              <a:buSzTx/>
              <a:buFontTx/>
              <a:buNone/>
              <a:defRPr kumimoji="1"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Aft>
                <a:spcPct val="0"/>
              </a:spcAft>
              <a:buClrTx/>
              <a:buSzTx/>
              <a:buFontTx/>
              <a:buNone/>
              <a:defRPr kumimoji="1"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86015-7E7C-4CB6-A92D-FD1EF0F8DB2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2985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0B903-EAC0-4FA5-AC17-366D67EFF4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2838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A5461-68BA-4095-850E-B3E68B45F9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3943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4213" y="1412875"/>
            <a:ext cx="4027487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64100" y="1412875"/>
            <a:ext cx="402907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6615A-6576-4A60-A347-243974E7AD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650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4530" y="6552241"/>
            <a:ext cx="2039470" cy="281386"/>
          </a:xfrm>
        </p:spPr>
        <p:txBody>
          <a:bodyPr/>
          <a:lstStyle/>
          <a:p>
            <a:fld id="{41D0101A-0EC5-409C-BE66-B6160CAD5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FE861FFC-9041-BB40-95C2-557D9DCEFBC6}"/>
              </a:ext>
            </a:extLst>
          </p:cNvPr>
          <p:cNvCxnSpPr>
            <a:cxnSpLocks/>
          </p:cNvCxnSpPr>
          <p:nvPr userDrawn="1"/>
        </p:nvCxnSpPr>
        <p:spPr>
          <a:xfrm>
            <a:off x="909872" y="2115229"/>
            <a:ext cx="7200000" cy="0"/>
          </a:xfrm>
          <a:prstGeom prst="line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6890AD4-CCC9-9349-8C50-EECB0602AADA}"/>
              </a:ext>
            </a:extLst>
          </p:cNvPr>
          <p:cNvCxnSpPr>
            <a:cxnSpLocks/>
          </p:cNvCxnSpPr>
          <p:nvPr userDrawn="1"/>
        </p:nvCxnSpPr>
        <p:spPr>
          <a:xfrm>
            <a:off x="926684" y="3243306"/>
            <a:ext cx="720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タイトル 24">
            <a:extLst>
              <a:ext uri="{FF2B5EF4-FFF2-40B4-BE49-F238E27FC236}">
                <a16:creationId xmlns:a16="http://schemas.microsoft.com/office/drawing/2014/main" id="{AFAEF2DF-C0FE-A64B-A347-644826F1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354" y="2364897"/>
            <a:ext cx="5636660" cy="63672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4914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EEB37-F403-43DA-8D7A-8D80D828FF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1271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9A334-B763-4EDC-BB69-4CAE11DDA9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0735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278F7-CE06-4EFE-AFF5-47E0DC05487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9714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FD2D2-3006-4F72-951C-A238BFF4BD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4514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2FEF8-CE7B-45DB-A3EF-6B258FE90D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8193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4D4E1-5A23-4AEF-B3FE-341D382E1E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4690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23075" y="188913"/>
            <a:ext cx="2070100" cy="6192837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59487" cy="6192837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BC006-7817-440E-9DD5-D28D0EDFB8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987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921625" cy="9223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684213" y="1412875"/>
            <a:ext cx="8208962" cy="4968875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D8DAF-95BA-4E0C-B3D2-94F976BE48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0616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921625" cy="9223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4213" y="1412875"/>
            <a:ext cx="4027487" cy="49688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64100" y="1412875"/>
            <a:ext cx="4029075" cy="49688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0D936-A3D2-4839-AB00-78AC1BBE8F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681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59704" y="6552241"/>
            <a:ext cx="2084295" cy="281386"/>
          </a:xfrm>
        </p:spPr>
        <p:txBody>
          <a:bodyPr/>
          <a:lstStyle/>
          <a:p>
            <a:fld id="{41D0101A-0EC5-409C-BE66-B6160CAD5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CC55F6E-2E80-47CB-B28D-634653803B55}"/>
              </a:ext>
            </a:extLst>
          </p:cNvPr>
          <p:cNvCxnSpPr>
            <a:cxnSpLocks/>
          </p:cNvCxnSpPr>
          <p:nvPr userDrawn="1"/>
        </p:nvCxnSpPr>
        <p:spPr>
          <a:xfrm>
            <a:off x="-17930" y="799453"/>
            <a:ext cx="918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2" descr="C:\Users\CWS\Downloads\logo\logo01.png">
            <a:extLst>
              <a:ext uri="{FF2B5EF4-FFF2-40B4-BE49-F238E27FC236}">
                <a16:creationId xmlns:a16="http://schemas.microsoft.com/office/drawing/2014/main" id="{0BE00A0E-87E8-4996-9E03-E283F6DF86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779" y="81882"/>
            <a:ext cx="939325" cy="71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E8603A0A-F9E2-1841-BF37-5A19049C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5" y="228604"/>
            <a:ext cx="8028998" cy="53848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4801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4530" y="6552241"/>
            <a:ext cx="2039470" cy="281386"/>
          </a:xfrm>
          <a:ln>
            <a:noFill/>
          </a:ln>
        </p:spPr>
        <p:txBody>
          <a:bodyPr/>
          <a:lstStyle/>
          <a:p>
            <a:fld id="{41D0101A-0EC5-409C-BE66-B6160CAD5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77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D40B2-292D-44B2-9080-80ED907BE20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3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67216" y="268948"/>
            <a:ext cx="7732733" cy="925778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4049" y="1321642"/>
            <a:ext cx="8855899" cy="4804522"/>
          </a:xfr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44049" y="6245225"/>
            <a:ext cx="2446751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18148" y="6253079"/>
            <a:ext cx="3707704" cy="46839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446748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85EE9-E4F9-445D-AF77-96098AE58D7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901ECD-F402-41C9-8DBB-7EF2C7225E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050" y="136525"/>
            <a:ext cx="1066800" cy="1077025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7D6EABE-8F5D-4D92-ACCA-A9DD14E1FEA7}"/>
              </a:ext>
            </a:extLst>
          </p:cNvPr>
          <p:cNvCxnSpPr>
            <a:cxnSpLocks/>
          </p:cNvCxnSpPr>
          <p:nvPr userDrawn="1"/>
        </p:nvCxnSpPr>
        <p:spPr>
          <a:xfrm>
            <a:off x="1210850" y="177348"/>
            <a:ext cx="7789098" cy="17180"/>
          </a:xfrm>
          <a:prstGeom prst="line">
            <a:avLst/>
          </a:prstGeom>
          <a:ln w="76200">
            <a:solidFill>
              <a:srgbClr val="C03B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41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79B31-C003-48AD-8BF4-BCE3901D70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5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F631F-3DDC-4CEF-B5D9-BDBE412D46F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9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73A60-8D1C-494A-950E-BA3F29C7F78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2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30" y="6552241"/>
            <a:ext cx="2057400" cy="2813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1D0101A-0EC5-409C-BE66-B6160CAD5DA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EB2D6C8-3775-4FF6-8DDF-0E9CFCA21F57}"/>
              </a:ext>
            </a:extLst>
          </p:cNvPr>
          <p:cNvSpPr txBox="1"/>
          <p:nvPr userDrawn="1"/>
        </p:nvSpPr>
        <p:spPr>
          <a:xfrm>
            <a:off x="35496" y="6578891"/>
            <a:ext cx="3109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FFFF"/>
                </a:solidFill>
              </a:rPr>
              <a:t>Japan Gerontological Evaluation Study</a:t>
            </a: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9" name="タイトル 4">
            <a:extLst>
              <a:ext uri="{FF2B5EF4-FFF2-40B4-BE49-F238E27FC236}">
                <a16:creationId xmlns:a16="http://schemas.microsoft.com/office/drawing/2014/main" id="{ED470C52-1623-43F0-B81B-3894DE5059FE}"/>
              </a:ext>
            </a:extLst>
          </p:cNvPr>
          <p:cNvSpPr txBox="1">
            <a:spLocks/>
          </p:cNvSpPr>
          <p:nvPr userDrawn="1"/>
        </p:nvSpPr>
        <p:spPr>
          <a:xfrm>
            <a:off x="179512" y="98003"/>
            <a:ext cx="7797552" cy="64807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endParaRPr lang="ja-JP" alt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888656F-569A-4144-9901-005CC521860F}"/>
              </a:ext>
            </a:extLst>
          </p:cNvPr>
          <p:cNvCxnSpPr>
            <a:cxnSpLocks/>
          </p:cNvCxnSpPr>
          <p:nvPr userDrawn="1"/>
        </p:nvCxnSpPr>
        <p:spPr>
          <a:xfrm>
            <a:off x="-36000" y="6538189"/>
            <a:ext cx="918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370D72-C5D0-D74E-9732-4B118E925EF4}"/>
              </a:ext>
            </a:extLst>
          </p:cNvPr>
          <p:cNvSpPr txBox="1"/>
          <p:nvPr userDrawn="1"/>
        </p:nvSpPr>
        <p:spPr>
          <a:xfrm>
            <a:off x="729477" y="6574099"/>
            <a:ext cx="2417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Japan Gerontological Evaluation Study </a:t>
            </a:r>
          </a:p>
        </p:txBody>
      </p:sp>
      <p:pic>
        <p:nvPicPr>
          <p:cNvPr id="11" name="Picture 2" descr="C:\Users\CWS\Downloads\logo\logo03.png">
            <a:extLst>
              <a:ext uri="{FF2B5EF4-FFF2-40B4-BE49-F238E27FC236}">
                <a16:creationId xmlns:a16="http://schemas.microsoft.com/office/drawing/2014/main" id="{4987C2E5-3BFA-C24F-9C3F-99E683E534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28" y="6434488"/>
            <a:ext cx="1006116" cy="44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D321FD-91E0-042A-C250-EDD7513F7DA1}"/>
              </a:ext>
            </a:extLst>
          </p:cNvPr>
          <p:cNvSpPr txBox="1"/>
          <p:nvPr userDrawn="1"/>
        </p:nvSpPr>
        <p:spPr>
          <a:xfrm>
            <a:off x="3127466" y="6577564"/>
            <a:ext cx="3850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7030A0"/>
                  </a:solidFill>
                </a:uFill>
                <a:latin typeface="Calibri" panose="020F0502020204030204"/>
                <a:ea typeface="游ゴシック" panose="020B0400000000000000" pitchFamily="34" charset="-128"/>
                <a:cs typeface="+mn-cs"/>
              </a:rPr>
              <a:t>健康とくらしの調査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7030A0"/>
                  </a:solidFill>
                </a:uFill>
                <a:latin typeface="Calibri" panose="020F0502020204030204"/>
                <a:ea typeface="游ゴシック" panose="020B0400000000000000" pitchFamily="34" charset="-128"/>
                <a:cs typeface="+mn-cs"/>
              </a:rPr>
              <a:t>_2022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7030A0"/>
                  </a:solidFill>
                </a:uFill>
                <a:latin typeface="Calibri" panose="020F0502020204030204"/>
                <a:ea typeface="游ゴシック" panose="020B0400000000000000" pitchFamily="34" charset="-128"/>
                <a:cs typeface="+mn-cs"/>
              </a:rPr>
              <a:t>年度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7030A0"/>
                </a:solidFill>
              </a:uFill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70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2" r:id="rId3"/>
    <p:sldLayoutId id="214748366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buClrTx/>
              <a:buSzTx/>
              <a:buFontTx/>
              <a:buNone/>
              <a:defRPr kumimoji="1" sz="1400" b="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Aft>
                <a:spcPct val="0"/>
              </a:spcAft>
              <a:buClrTx/>
              <a:buSzTx/>
              <a:buFontTx/>
              <a:buNone/>
              <a:defRPr kumimoji="1" sz="1400" b="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buClrTx/>
              <a:buSzTx/>
              <a:buFontTx/>
              <a:buNone/>
              <a:defRPr kumimoji="1" sz="1400" b="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fld id="{E53D0330-D1F8-4C8B-9AAA-46A4A6647E11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3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3068638"/>
            <a:ext cx="468313" cy="3789362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Aft>
                <a:spcPct val="15000"/>
              </a:spcAft>
              <a:buClr>
                <a:srgbClr val="FFFFFF"/>
              </a:buClr>
              <a:buSzPct val="100000"/>
              <a:buFont typeface="LotusWP Type"/>
              <a:buNone/>
            </a:pPr>
            <a:endParaRPr lang="ja-JP" altLang="en-US">
              <a:solidFill>
                <a:srgbClr val="000000"/>
              </a:solidFill>
              <a:latin typeface="lr oSVbN"/>
              <a:ea typeface="ＭＳ Ｐゴシック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79216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684213" y="6597650"/>
            <a:ext cx="5400675" cy="0"/>
          </a:xfrm>
          <a:prstGeom prst="line">
            <a:avLst/>
          </a:prstGeom>
          <a:noFill/>
          <a:ln w="127000" cap="rnd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srgbClr val="000000"/>
              </a:solidFill>
              <a:latin typeface="lr oSVbN"/>
              <a:ea typeface="ＭＳ Ｐゴシック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755650" y="6669088"/>
            <a:ext cx="5329238" cy="0"/>
          </a:xfrm>
          <a:prstGeom prst="line">
            <a:avLst/>
          </a:prstGeom>
          <a:noFill/>
          <a:ln w="127000" cap="rnd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srgbClr val="000000"/>
              </a:solidFill>
              <a:latin typeface="lr oSVbN"/>
              <a:ea typeface="ＭＳ Ｐゴシック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827088" y="1341438"/>
            <a:ext cx="7993062" cy="0"/>
          </a:xfrm>
          <a:prstGeom prst="line">
            <a:avLst/>
          </a:prstGeom>
          <a:noFill/>
          <a:ln w="127000" cap="rnd">
            <a:solidFill>
              <a:srgbClr val="00CC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srgbClr val="000000"/>
              </a:solidFill>
              <a:latin typeface="lr oSVbN"/>
              <a:ea typeface="ＭＳ Ｐゴシック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755650" y="1268413"/>
            <a:ext cx="7993063" cy="0"/>
          </a:xfrm>
          <a:prstGeom prst="line">
            <a:avLst/>
          </a:prstGeom>
          <a:noFill/>
          <a:ln w="127000" cap="rnd">
            <a:solidFill>
              <a:srgbClr val="3333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srgbClr val="000000"/>
              </a:solidFill>
              <a:latin typeface="lr oSVbN"/>
              <a:ea typeface="ＭＳ Ｐゴシック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468313" cy="26368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spcAft>
                <a:spcPct val="15000"/>
              </a:spcAft>
              <a:buClr>
                <a:srgbClr val="FFFFFF"/>
              </a:buClr>
              <a:buSzPct val="100000"/>
              <a:buFont typeface="LotusWP Type"/>
              <a:buNone/>
            </a:pPr>
            <a:endParaRPr lang="ja-JP" altLang="en-US">
              <a:solidFill>
                <a:srgbClr val="000000"/>
              </a:solidFill>
              <a:latin typeface="lr oSVbN"/>
              <a:ea typeface="ＭＳ Ｐゴシック"/>
            </a:endParaRPr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1388" y="6438900"/>
            <a:ext cx="5413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buClrTx/>
              <a:buSzTx/>
              <a:buFontTx/>
              <a:buNone/>
              <a:defRPr kumimoji="1"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2107F0-6CFC-40C7-85A8-EF2BA3D95D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4106" name="Picture 10" descr="Header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292850"/>
            <a:ext cx="25908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12875"/>
            <a:ext cx="82089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71426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accent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accent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accent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accent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800">
          <a:solidFill>
            <a:schemeClr val="accent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800">
          <a:solidFill>
            <a:schemeClr val="accent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800">
          <a:solidFill>
            <a:schemeClr val="accent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800">
          <a:solidFill>
            <a:schemeClr val="accent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4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09872" y="2146853"/>
            <a:ext cx="7740000" cy="1858618"/>
          </a:xfrm>
        </p:spPr>
        <p:txBody>
          <a:bodyPr anchor="ctr"/>
          <a:lstStyle/>
          <a:p>
            <a:r>
              <a:rPr lang="en-US" altLang="ja-JP" b="1" dirty="0"/>
              <a:t>2022</a:t>
            </a:r>
            <a:r>
              <a:rPr lang="ja-JP" altLang="en-US" b="1"/>
              <a:t>年度</a:t>
            </a:r>
            <a:br>
              <a:rPr lang="en-US" altLang="ja-JP" b="1" dirty="0"/>
            </a:br>
            <a:r>
              <a:rPr lang="ja-JP" altLang="en-US" b="1"/>
              <a:t>「健康とくらしの調査」</a:t>
            </a:r>
            <a:br>
              <a:rPr lang="en-US" altLang="ja-JP" b="1" dirty="0"/>
            </a:br>
            <a:r>
              <a:rPr lang="ja-JP" altLang="en-US" b="1"/>
              <a:t>これまでの研究成果の紹介</a:t>
            </a:r>
            <a:endParaRPr kumimoji="1" lang="ja-JP" altLang="en-US" b="1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838324-A311-FF65-6DF0-72E7D5ACFF60}"/>
              </a:ext>
            </a:extLst>
          </p:cNvPr>
          <p:cNvSpPr txBox="1"/>
          <p:nvPr/>
        </p:nvSpPr>
        <p:spPr>
          <a:xfrm>
            <a:off x="2829690" y="1353620"/>
            <a:ext cx="390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/>
              <a:t>日本老年学的評価研究：</a:t>
            </a:r>
            <a:r>
              <a:rPr kumimoji="1" lang="en-US" altLang="ja-JP" dirty="0"/>
              <a:t>JAGES</a:t>
            </a:r>
          </a:p>
          <a:p>
            <a:pPr algn="ctr"/>
            <a:r>
              <a:rPr kumimoji="1" lang="en-US" altLang="ja-JP" dirty="0"/>
              <a:t>(Japan Gerontological Evaluation Study)</a:t>
            </a:r>
          </a:p>
        </p:txBody>
      </p:sp>
    </p:spTree>
    <p:extLst>
      <p:ext uri="{BB962C8B-B14F-4D97-AF65-F5344CB8AC3E}">
        <p14:creationId xmlns:p14="http://schemas.microsoft.com/office/powerpoint/2010/main" val="4137498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DBF95FF-CCA3-0149-FE23-19D6CE78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101A-0EC5-409C-BE66-B6160CAD5DA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B9630EB-F22A-6DF9-1F2A-737F0C6E1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894"/>
            <a:ext cx="8028998" cy="538483"/>
          </a:xfrm>
        </p:spPr>
        <p:txBody>
          <a:bodyPr/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結果：人気のある種目と社会心理的健康指標との関連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20E79F3-7BFD-8252-90C1-7540565AE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7" y="934228"/>
            <a:ext cx="8988726" cy="475674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8455AF-6466-7A44-6A73-6D53D7E4EFF1}"/>
              </a:ext>
            </a:extLst>
          </p:cNvPr>
          <p:cNvSpPr txBox="1"/>
          <p:nvPr/>
        </p:nvSpPr>
        <p:spPr>
          <a:xfrm>
            <a:off x="723870" y="5830074"/>
            <a:ext cx="81415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1050" dirty="0">
                <a:latin typeface="Meiryo" panose="020B0604030504040204" pitchFamily="34" charset="-128"/>
                <a:ea typeface="Meiryo" panose="020B0604030504040204" pitchFamily="34" charset="-128"/>
              </a:rPr>
              <a:t>社会心理的な健康指標との関連は，以下の要因を統計学的に調整した上で，有意な関連が認められた場合に○印をつけました．</a:t>
            </a:r>
            <a:endParaRPr lang="en-US" altLang="ja-JP" sz="105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050" dirty="0">
                <a:latin typeface="Meiryo" panose="020B0604030504040204" pitchFamily="34" charset="-128"/>
                <a:ea typeface="Meiryo" panose="020B0604030504040204" pitchFamily="34" charset="-128"/>
              </a:rPr>
              <a:t>　　性、年齢、スポーツグループへの参加頻度、等価所得、教育歴、婚姻状況、飲酒、喫煙、疾患、フレイル</a:t>
            </a:r>
            <a:endParaRPr kumimoji="1" lang="ja-JP" altLang="en-US" sz="105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8154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E4122D0-EC75-8216-3BB6-CE50BF6E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101A-0EC5-409C-BE66-B6160CAD5DA3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CC5247A-56F2-B7CC-4DA1-C6EDE83C3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まとめ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8CE363-A38F-4A39-2C0E-BBAC3FD45553}"/>
              </a:ext>
            </a:extLst>
          </p:cNvPr>
          <p:cNvSpPr txBox="1"/>
          <p:nvPr/>
        </p:nvSpPr>
        <p:spPr>
          <a:xfrm>
            <a:off x="111815" y="967360"/>
            <a:ext cx="8889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 u="sng">
                <a:latin typeface="メイリオ" panose="020B0604030504040204" pitchFamily="50" charset="-128"/>
                <a:ea typeface="メイリオ" panose="020B0604030504040204" pitchFamily="50" charset="-128"/>
              </a:rPr>
              <a:t>年齢層、都市度、等価所得などで分類して確認した結果、</a:t>
            </a:r>
            <a:r>
              <a:rPr lang="ja-JP" altLang="en-US" sz="2800" b="1" u="sng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男性</a:t>
            </a:r>
            <a:r>
              <a:rPr lang="ja-JP" altLang="en-US" sz="28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ではゴルフ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lang="ja-JP" altLang="en-US" sz="28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女性では</a:t>
            </a:r>
            <a:r>
              <a:rPr lang="ja-JP" altLang="en-US" sz="2800" b="1" u="sng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ウォーキング</a:t>
            </a:r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が人気があることがわかりました。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さらに、ゴルフ、ウォーキングは</a:t>
            </a:r>
            <a:r>
              <a:rPr lang="ja-JP" altLang="en-US" sz="2800" b="1" u="sng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健康</a:t>
            </a:r>
            <a:r>
              <a:rPr lang="ja-JP" altLang="en-US" sz="28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効果を兼ね揃えた種目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と考えられます．</a:t>
            </a:r>
            <a:b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→地域</a:t>
            </a:r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の“社会参加”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に導入するスポーツ種目の</a:t>
            </a:r>
            <a:b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第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候補としてオススメできそう</a:t>
            </a:r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です！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所得によらず、</a:t>
            </a:r>
            <a:r>
              <a:rPr lang="ja-JP" altLang="en-US" sz="2800" b="1" u="sng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ゴルフやウォーキングがしやすい環境や仕組みづくりの重要性</a:t>
            </a:r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が示されました。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006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5EC4374-F941-6EBA-DC1B-B974EF51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101A-0EC5-409C-BE66-B6160CAD5DA3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6321E5C-2882-C1A9-3257-D88900029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700" y="2255566"/>
            <a:ext cx="7255565" cy="974650"/>
          </a:xfrm>
        </p:spPr>
        <p:txBody>
          <a:bodyPr/>
          <a:lstStyle/>
          <a:p>
            <a:pPr algn="ctr"/>
            <a:r>
              <a:rPr lang="ja-JP" altLang="en-US" sz="32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高齢者がグループで行う</a:t>
            </a:r>
            <a:br>
              <a:rPr lang="en-US" altLang="ja-JP" sz="3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人気スポーツ種目トップ</a:t>
            </a:r>
            <a:r>
              <a:rPr lang="en-US" altLang="ja-JP" sz="3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endParaRPr kumimoji="1" lang="ja-JP" altLang="en-US"/>
          </a:p>
        </p:txBody>
      </p:sp>
      <p:sp>
        <p:nvSpPr>
          <p:cNvPr id="4" name="タイトル 2">
            <a:extLst>
              <a:ext uri="{FF2B5EF4-FFF2-40B4-BE49-F238E27FC236}">
                <a16:creationId xmlns:a16="http://schemas.microsoft.com/office/drawing/2014/main" id="{B2411F4A-A7E3-D251-AB0A-37C4EC54D06C}"/>
              </a:ext>
            </a:extLst>
          </p:cNvPr>
          <p:cNvSpPr txBox="1">
            <a:spLocks/>
          </p:cNvSpPr>
          <p:nvPr/>
        </p:nvSpPr>
        <p:spPr>
          <a:xfrm>
            <a:off x="944217" y="3388937"/>
            <a:ext cx="7255565" cy="636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pPr algn="ctr"/>
            <a:r>
              <a:rPr lang="ja-JP" altLang="en-US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～その中で、健康にも良い種目は？～</a:t>
            </a:r>
            <a:br>
              <a:rPr lang="ja-JP" altLang="en-US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ja-JP" altLang="en-US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3E5886C-BDE2-F543-F1E9-018C10EF868A}"/>
              </a:ext>
            </a:extLst>
          </p:cNvPr>
          <p:cNvGrpSpPr/>
          <p:nvPr/>
        </p:nvGrpSpPr>
        <p:grpSpPr>
          <a:xfrm>
            <a:off x="51820" y="4522589"/>
            <a:ext cx="9000603" cy="1169551"/>
            <a:chOff x="71698" y="4908947"/>
            <a:chExt cx="9000603" cy="116955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FD1290F-3300-1959-917A-42B1EDD457E6}"/>
                </a:ext>
              </a:extLst>
            </p:cNvPr>
            <p:cNvSpPr txBox="1"/>
            <p:nvPr/>
          </p:nvSpPr>
          <p:spPr>
            <a:xfrm>
              <a:off x="290358" y="5247501"/>
              <a:ext cx="87819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Tsuji T, Kanamori S, Saito M, Watanabe R, Miyaguni Y, Kondo K. </a:t>
              </a:r>
            </a:p>
            <a:p>
              <a:r>
                <a:rPr lang="en-US" altLang="ja-JP" sz="16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Specific types of sports and exercise group participation and socio-psychological health in older people.</a:t>
              </a:r>
            </a:p>
            <a:p>
              <a:r>
                <a:rPr lang="en-US" altLang="ja-JP" sz="1600" i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Journal of Sports Sciences 38(4): 422-429, 2020. https://</a:t>
              </a:r>
              <a:r>
                <a:rPr lang="en-US" altLang="ja-JP" sz="1600" i="1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doi.org</a:t>
              </a:r>
              <a:r>
                <a:rPr lang="en-US" altLang="ja-JP" sz="1600" i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/10.1080/02640414.2019.1705541 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8C9288DB-40A9-DC13-7986-9362FA29FC61}"/>
                </a:ext>
              </a:extLst>
            </p:cNvPr>
            <p:cNvSpPr txBox="1"/>
            <p:nvPr/>
          </p:nvSpPr>
          <p:spPr>
            <a:xfrm>
              <a:off x="71698" y="4908947"/>
              <a:ext cx="38351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>
                  <a:solidFill>
                    <a:srgbClr val="3333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掲載紙情報</a:t>
              </a:r>
              <a:r>
                <a:rPr kumimoji="1" lang="en-US" altLang="ja-JP" sz="1600" dirty="0">
                  <a:solidFill>
                    <a:srgbClr val="3333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: </a:t>
              </a:r>
              <a:endParaRPr kumimoji="1" lang="ja-JP" altLang="en-US" sz="1600" dirty="0">
                <a:solidFill>
                  <a:srgbClr val="3333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F5EDFA-CF13-6BD6-EEE5-765C755FB02B}"/>
              </a:ext>
            </a:extLst>
          </p:cNvPr>
          <p:cNvSpPr txBox="1"/>
          <p:nvPr/>
        </p:nvSpPr>
        <p:spPr>
          <a:xfrm>
            <a:off x="71698" y="4044889"/>
            <a:ext cx="3835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3333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プレスリリース番号</a:t>
            </a:r>
            <a:r>
              <a:rPr kumimoji="1" lang="en-US" altLang="ja-JP" sz="1600" dirty="0">
                <a:solidFill>
                  <a:srgbClr val="3333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: 187-19-21 </a:t>
            </a:r>
            <a:endParaRPr kumimoji="1" lang="ja-JP" altLang="en-US" sz="1600" dirty="0">
              <a:solidFill>
                <a:srgbClr val="3333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63067D-6B7C-CE0F-9358-AB9062DC0389}"/>
              </a:ext>
            </a:extLst>
          </p:cNvPr>
          <p:cNvSpPr txBox="1"/>
          <p:nvPr/>
        </p:nvSpPr>
        <p:spPr>
          <a:xfrm>
            <a:off x="71698" y="5837174"/>
            <a:ext cx="3835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3333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筆頭著者</a:t>
            </a:r>
            <a:r>
              <a:rPr kumimoji="1" lang="en-US" altLang="ja-JP" sz="1600" dirty="0">
                <a:solidFill>
                  <a:srgbClr val="3333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: </a:t>
            </a:r>
            <a:r>
              <a:rPr kumimoji="1" lang="ja-JP" altLang="en-US" sz="1600">
                <a:solidFill>
                  <a:srgbClr val="3333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辻</a:t>
            </a:r>
            <a:r>
              <a:rPr kumimoji="1" lang="en-US" altLang="ja-JP" sz="1600" dirty="0">
                <a:solidFill>
                  <a:srgbClr val="3333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1600">
                <a:solidFill>
                  <a:srgbClr val="3333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大士（筑波大学体育系）</a:t>
            </a:r>
            <a:r>
              <a:rPr kumimoji="1" lang="en-US" altLang="ja-JP" sz="1600" dirty="0">
                <a:solidFill>
                  <a:srgbClr val="3333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ja-JP" altLang="en-US" sz="1600" dirty="0">
              <a:solidFill>
                <a:srgbClr val="3333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721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7CD80E94-0DA3-2968-B844-8D7CDF3FF31C}"/>
              </a:ext>
            </a:extLst>
          </p:cNvPr>
          <p:cNvGrpSpPr/>
          <p:nvPr/>
        </p:nvGrpSpPr>
        <p:grpSpPr>
          <a:xfrm>
            <a:off x="713939" y="1529934"/>
            <a:ext cx="7739253" cy="3593401"/>
            <a:chOff x="671898" y="1568157"/>
            <a:chExt cx="7739253" cy="3593401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2AFD31F8-7B39-8215-8BC0-B726BFDA6DF4}"/>
                </a:ext>
              </a:extLst>
            </p:cNvPr>
            <p:cNvSpPr txBox="1"/>
            <p:nvPr/>
          </p:nvSpPr>
          <p:spPr>
            <a:xfrm>
              <a:off x="5091106" y="4699893"/>
              <a:ext cx="3193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（年齢、性、疾患、所得、教育年数、婚姻状況、就労状況、各組織への参加を考慮した解析）</a:t>
              </a:r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3C40C4FF-1088-0506-B254-BE81BC0E3D5F}"/>
                </a:ext>
              </a:extLst>
            </p:cNvPr>
            <p:cNvGrpSpPr/>
            <p:nvPr/>
          </p:nvGrpSpPr>
          <p:grpSpPr>
            <a:xfrm>
              <a:off x="671898" y="1568157"/>
              <a:ext cx="7739253" cy="3593401"/>
              <a:chOff x="261260" y="1586557"/>
              <a:chExt cx="7739253" cy="3593401"/>
            </a:xfrm>
          </p:grpSpPr>
          <p:graphicFrame>
            <p:nvGraphicFramePr>
              <p:cNvPr id="7" name="コンテンツ プレースホルダー 3">
                <a:extLst>
                  <a:ext uri="{FF2B5EF4-FFF2-40B4-BE49-F238E27FC236}">
                    <a16:creationId xmlns:a16="http://schemas.microsoft.com/office/drawing/2014/main" id="{15B15EE0-75EF-5478-559C-06BFFE4D56E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73154885"/>
                  </p:ext>
                </p:extLst>
              </p:nvPr>
            </p:nvGraphicFramePr>
            <p:xfrm>
              <a:off x="753031" y="1802435"/>
              <a:ext cx="7247482" cy="316880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EB5F7E8-3F1F-3322-FC36-B2047F01BD0F}"/>
                  </a:ext>
                </a:extLst>
              </p:cNvPr>
              <p:cNvSpPr txBox="1"/>
              <p:nvPr/>
            </p:nvSpPr>
            <p:spPr>
              <a:xfrm>
                <a:off x="1150721" y="2625227"/>
                <a:ext cx="7922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*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28BFE49-A5BB-48E2-C06A-BF3479A1801F}"/>
                  </a:ext>
                </a:extLst>
              </p:cNvPr>
              <p:cNvSpPr txBox="1"/>
              <p:nvPr/>
            </p:nvSpPr>
            <p:spPr>
              <a:xfrm>
                <a:off x="2010310" y="2499977"/>
                <a:ext cx="7922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*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F3570FB-1867-9C67-5D17-5C773F0BA9A7}"/>
                  </a:ext>
                </a:extLst>
              </p:cNvPr>
              <p:cNvSpPr txBox="1"/>
              <p:nvPr/>
            </p:nvSpPr>
            <p:spPr>
              <a:xfrm>
                <a:off x="2877592" y="2355275"/>
                <a:ext cx="7922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*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7F93C5A-EA50-7234-0123-8B572970C566}"/>
                  </a:ext>
                </a:extLst>
              </p:cNvPr>
              <p:cNvSpPr txBox="1"/>
              <p:nvPr/>
            </p:nvSpPr>
            <p:spPr>
              <a:xfrm>
                <a:off x="261260" y="2135149"/>
                <a:ext cx="3410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*</a:t>
                </a:r>
                <a:r>
                  <a: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統計学的に意味のある効果</a:t>
                </a: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2B20791-8178-75BC-3229-2130F7DD703B}"/>
                  </a:ext>
                </a:extLst>
              </p:cNvPr>
              <p:cNvSpPr txBox="1"/>
              <p:nvPr/>
            </p:nvSpPr>
            <p:spPr>
              <a:xfrm>
                <a:off x="276681" y="2141958"/>
                <a:ext cx="369332" cy="1785104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要介護状態になる危険性</a:t>
                </a:r>
              </a:p>
            </p:txBody>
          </p:sp>
          <p:cxnSp>
            <p:nvCxnSpPr>
              <p:cNvPr id="13" name="直線矢印コネクタ 12">
                <a:extLst>
                  <a:ext uri="{FF2B5EF4-FFF2-40B4-BE49-F238E27FC236}">
                    <a16:creationId xmlns:a16="http://schemas.microsoft.com/office/drawing/2014/main" id="{4440F16C-4902-B04F-8867-F28BBE289490}"/>
                  </a:ext>
                </a:extLst>
              </p:cNvPr>
              <p:cNvCxnSpPr/>
              <p:nvPr/>
            </p:nvCxnSpPr>
            <p:spPr>
              <a:xfrm>
                <a:off x="783159" y="2259145"/>
                <a:ext cx="0" cy="1751993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95552B9-0D59-8098-C5F0-DA795A3706D6}"/>
                  </a:ext>
                </a:extLst>
              </p:cNvPr>
              <p:cNvSpPr txBox="1"/>
              <p:nvPr/>
            </p:nvSpPr>
            <p:spPr>
              <a:xfrm>
                <a:off x="620294" y="4065256"/>
                <a:ext cx="32573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低</a:t>
                </a: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0109B50-3A3A-C7EF-9344-EDE2775F2487}"/>
                  </a:ext>
                </a:extLst>
              </p:cNvPr>
              <p:cNvSpPr txBox="1"/>
              <p:nvPr/>
            </p:nvSpPr>
            <p:spPr>
              <a:xfrm>
                <a:off x="620294" y="2011153"/>
                <a:ext cx="32573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高</a:t>
                </a:r>
              </a:p>
            </p:txBody>
          </p: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6DED2ED6-AEA0-24E7-364B-01C359CE4A35}"/>
                  </a:ext>
                </a:extLst>
              </p:cNvPr>
              <p:cNvCxnSpPr/>
              <p:nvPr/>
            </p:nvCxnSpPr>
            <p:spPr>
              <a:xfrm>
                <a:off x="923125" y="1801843"/>
                <a:ext cx="0" cy="26640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60198F6E-8E59-A287-6C9D-42A1F4EFD9A0}"/>
                  </a:ext>
                </a:extLst>
              </p:cNvPr>
              <p:cNvSpPr/>
              <p:nvPr/>
            </p:nvSpPr>
            <p:spPr>
              <a:xfrm>
                <a:off x="300445" y="1640031"/>
                <a:ext cx="7563192" cy="3539927"/>
              </a:xfrm>
              <a:prstGeom prst="rect">
                <a:avLst/>
              </a:prstGeom>
              <a:no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4FA1138-5301-633D-C5C9-C0337F15082B}"/>
                  </a:ext>
                </a:extLst>
              </p:cNvPr>
              <p:cNvSpPr txBox="1"/>
              <p:nvPr/>
            </p:nvSpPr>
            <p:spPr>
              <a:xfrm>
                <a:off x="281138" y="1586557"/>
                <a:ext cx="7602377" cy="3077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各組織への不参加を基準（</a:t>
                </a:r>
                <a:r>
                  <a:rPr kumimoji="1" lang="en-US" altLang="ja-JP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1.00</a:t>
                </a:r>
                <a:r>
                  <a:rPr kumimoji="1" lang="ja-JP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）とした</a:t>
                </a:r>
                <a:r>
                  <a:rPr kumimoji="1" lang="ja-JP" altLang="en-US" sz="14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ときの各組織</a:t>
                </a:r>
                <a:r>
                  <a:rPr kumimoji="1" lang="ja-JP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への参加の要介護状態になるリスク</a:t>
                </a:r>
              </a:p>
            </p:txBody>
          </p:sp>
        </p:grp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47B652A-C2B2-8638-2679-990FECE98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101A-0EC5-409C-BE66-B6160CAD5DA3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104D30D7-D902-F776-F696-39609BF2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研究の背景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F6E54D-172A-0AD4-2D46-977118C4CEEA}"/>
              </a:ext>
            </a:extLst>
          </p:cNvPr>
          <p:cNvSpPr txBox="1"/>
          <p:nvPr/>
        </p:nvSpPr>
        <p:spPr>
          <a:xfrm>
            <a:off x="2006950" y="1836691"/>
            <a:ext cx="4313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12,951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名を対象とした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年間追跡のコホート研究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072807-9811-65AF-EFC2-21C37E9460B4}"/>
              </a:ext>
            </a:extLst>
          </p:cNvPr>
          <p:cNvSpPr txBox="1"/>
          <p:nvPr/>
        </p:nvSpPr>
        <p:spPr>
          <a:xfrm>
            <a:off x="250102" y="5754457"/>
            <a:ext cx="8569235" cy="584775"/>
          </a:xfrm>
          <a:prstGeom prst="rect">
            <a:avLst/>
          </a:prstGeom>
          <a:solidFill>
            <a:srgbClr val="FFFF99"/>
          </a:solidFill>
          <a:ln>
            <a:solidFill>
              <a:srgbClr val="CC99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各組織への不参加者を基準としたところ、スポーツ、趣味、町内会への参加者は要介護状態の発生が少なかった。最も低かったのがスポーツグループへの参加で、不参加者に比べ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34%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少ないと報告されています。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D5E47DE-BEE8-B0FE-7B92-566E6208C688}"/>
              </a:ext>
            </a:extLst>
          </p:cNvPr>
          <p:cNvSpPr txBox="1"/>
          <p:nvPr/>
        </p:nvSpPr>
        <p:spPr>
          <a:xfrm>
            <a:off x="111815" y="836301"/>
            <a:ext cx="8341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様々な社会参加のうち，</a:t>
            </a:r>
            <a:r>
              <a:rPr lang="ja-JP" altLang="en-US" sz="16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スポーツ関係のグループ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に参加している高齢者は</a:t>
            </a:r>
            <a:b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特に要介護状態になりにくい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ことが報告されています．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E0E13E0-9DC6-BD5F-C783-1B8CE32240CB}"/>
              </a:ext>
            </a:extLst>
          </p:cNvPr>
          <p:cNvSpPr txBox="1"/>
          <p:nvPr/>
        </p:nvSpPr>
        <p:spPr>
          <a:xfrm>
            <a:off x="5410648" y="1041304"/>
            <a:ext cx="36065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Kanamori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 et al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., </a:t>
            </a:r>
            <a:r>
              <a:rPr lang="en-US" altLang="ja-JP" sz="11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PLoS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 ONE, 2014; JAGES Press Release No: 046-14-01)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円形吹き出し 20">
            <a:extLst>
              <a:ext uri="{FF2B5EF4-FFF2-40B4-BE49-F238E27FC236}">
                <a16:creationId xmlns:a16="http://schemas.microsoft.com/office/drawing/2014/main" id="{C0920D37-48CB-7D0C-D381-9D5C02668975}"/>
              </a:ext>
            </a:extLst>
          </p:cNvPr>
          <p:cNvSpPr/>
          <p:nvPr/>
        </p:nvSpPr>
        <p:spPr>
          <a:xfrm>
            <a:off x="127010" y="4727675"/>
            <a:ext cx="2040008" cy="916270"/>
          </a:xfrm>
          <a:prstGeom prst="wedgeEllipseCallout">
            <a:avLst>
              <a:gd name="adj1" fmla="val 8748"/>
              <a:gd name="adj2" fmla="val -64881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CC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いったい、</a:t>
            </a:r>
            <a:endParaRPr lang="en-US" altLang="ja-JP" b="1" dirty="0">
              <a:solidFill>
                <a:srgbClr val="CC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>
                <a:solidFill>
                  <a:srgbClr val="CC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何をやっているの？</a:t>
            </a:r>
            <a:endParaRPr kumimoji="1" lang="ja-JP" altLang="en-US" b="1" dirty="0">
              <a:solidFill>
                <a:srgbClr val="CC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円形吹き出し 21">
            <a:extLst>
              <a:ext uri="{FF2B5EF4-FFF2-40B4-BE49-F238E27FC236}">
                <a16:creationId xmlns:a16="http://schemas.microsoft.com/office/drawing/2014/main" id="{874B49F2-A5FD-0DE6-7392-7C8CDDE9E837}"/>
              </a:ext>
            </a:extLst>
          </p:cNvPr>
          <p:cNvSpPr/>
          <p:nvPr/>
        </p:nvSpPr>
        <p:spPr>
          <a:xfrm>
            <a:off x="2085179" y="4762091"/>
            <a:ext cx="2743707" cy="881854"/>
          </a:xfrm>
          <a:prstGeom prst="wedgeEllipseCallout">
            <a:avLst>
              <a:gd name="adj1" fmla="val -58571"/>
              <a:gd name="adj2" fmla="val -108670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CC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特に、</a:t>
            </a:r>
            <a:endParaRPr lang="en-US" altLang="ja-JP" b="1" dirty="0">
              <a:solidFill>
                <a:srgbClr val="CC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>
                <a:solidFill>
                  <a:srgbClr val="CC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どの種目が健康にいいの？</a:t>
            </a:r>
            <a:endParaRPr kumimoji="1" lang="ja-JP" altLang="en-US" b="1" dirty="0">
              <a:solidFill>
                <a:srgbClr val="CC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11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0" grpId="0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0DF2A-59B0-356A-1CC5-F3283E82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101A-0EC5-409C-BE66-B6160CAD5DA3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A2C1202-5D85-7EBC-B01E-9A783BED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疑問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：「いったい、何をやっているの？」</a:t>
            </a:r>
            <a:b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</a:b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E20891-792A-38A1-7FBB-2A902A84A6D5}"/>
              </a:ext>
            </a:extLst>
          </p:cNvPr>
          <p:cNvSpPr txBox="1"/>
          <p:nvPr/>
        </p:nvSpPr>
        <p:spPr>
          <a:xfrm>
            <a:off x="453010" y="2678191"/>
            <a:ext cx="85628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u="sng">
                <a:latin typeface="メイリオ" panose="020B0604030504040204" pitchFamily="50" charset="-128"/>
                <a:ea typeface="メイリオ" panose="020B0604030504040204" pitchFamily="50" charset="-128"/>
              </a:rPr>
              <a:t>目的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16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高齢者がグループに参加して実践しているスポーツ種目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を調査し</a:t>
            </a:r>
            <a:b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性，年代，都市度（人口密度），所得階層ごとの実践者の割合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を把握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しました．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対象者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JAGES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道県・</a:t>
            </a:r>
            <a:r>
              <a:rPr lang="en-US" altLang="ja-JP" sz="16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39</a:t>
            </a:r>
            <a:r>
              <a:rPr lang="ja-JP" altLang="en-US" sz="16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市町村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で実施した調査に参加した</a:t>
            </a:r>
            <a:b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65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歳以上の</a:t>
            </a:r>
            <a:r>
              <a:rPr lang="ja-JP" altLang="en-US" sz="16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男性</a:t>
            </a:r>
            <a:r>
              <a:rPr lang="en-US" altLang="ja-JP" sz="16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62,224</a:t>
            </a:r>
            <a:r>
              <a:rPr lang="ja-JP" altLang="en-US" sz="16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人，女性</a:t>
            </a:r>
            <a:r>
              <a:rPr lang="en-US" altLang="ja-JP" sz="16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66,871</a:t>
            </a:r>
            <a:r>
              <a:rPr lang="ja-JP" altLang="en-US" sz="16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を分析対象者と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しました．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>
                <a:latin typeface="メイリオ" panose="020B0604030504040204" pitchFamily="50" charset="-128"/>
                <a:ea typeface="メイリオ" panose="020B0604030504040204" pitchFamily="50" charset="-128"/>
              </a:rPr>
              <a:t>調査票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kumimoji="1"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次スライドをご参照ください。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u="sng">
                <a:latin typeface="メイリオ" panose="020B0604030504040204" pitchFamily="50" charset="-128"/>
                <a:ea typeface="メイリオ" panose="020B0604030504040204" pitchFamily="50" charset="-128"/>
              </a:rPr>
              <a:t>集計のグループ分け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下記について、いずれも男女別に集計しました．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・全体</a:t>
            </a:r>
            <a:endParaRPr kumimoji="1"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・年齢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前期高齢者（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65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74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歳）／後期高齢者（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75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歳以上）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・都市度</a:t>
            </a:r>
            <a:r>
              <a:rPr kumimoji="1"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（可住地人口密度</a:t>
            </a:r>
            <a:r>
              <a:rPr kumimoji="1" lang="en-US" altLang="ja-JP" sz="1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*1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/km</a:t>
            </a:r>
            <a:r>
              <a:rPr lang="en-US" altLang="ja-JP" sz="1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4000</a:t>
            </a:r>
            <a:r>
              <a:rPr kumimoji="1"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以上／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1000</a:t>
            </a:r>
            <a:r>
              <a:rPr kumimoji="1"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3999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／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1000</a:t>
            </a:r>
            <a:r>
              <a:rPr kumimoji="1"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未満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・等価所得</a:t>
            </a:r>
            <a:r>
              <a:rPr lang="en-US" altLang="ja-JP" sz="1600" baseline="300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*2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（円）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400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万以上／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399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万／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万未満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*1; </a:t>
            </a:r>
            <a:r>
              <a:rPr kumimoji="1"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人口を山林や湖などを除いた可住地面積で割った人口密度のこと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*2; </a:t>
            </a:r>
            <a:r>
              <a:rPr kumimoji="1"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世帯の年間可処分所得を世帯人員の平方根で割った値のこと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1"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　　例えば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人世帯で所得が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</a:t>
            </a:r>
            <a:r>
              <a:rPr kumimoji="1"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万円の場合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『500</a:t>
            </a:r>
            <a:r>
              <a:rPr kumimoji="1"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万円➗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√4=250</a:t>
            </a:r>
            <a:r>
              <a:rPr kumimoji="1"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kumimoji="1"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となります。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EA1F563-9034-0491-AF72-E5FEF450222B}"/>
              </a:ext>
            </a:extLst>
          </p:cNvPr>
          <p:cNvSpPr txBox="1"/>
          <p:nvPr/>
        </p:nvSpPr>
        <p:spPr>
          <a:xfrm>
            <a:off x="111815" y="1040455"/>
            <a:ext cx="8341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様々な社会参加のうち，</a:t>
            </a:r>
            <a:r>
              <a:rPr lang="ja-JP" altLang="en-US" sz="16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スポーツ関係のグループ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に参加している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高齢者は</a:t>
            </a:r>
            <a:r>
              <a:rPr lang="ja-JP" altLang="en-US" sz="1600" b="1" u="sng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</a:t>
            </a:r>
            <a:r>
              <a:rPr lang="ja-JP" altLang="en-US" sz="16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に要介護状態になりにくい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ことが報告されて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います．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下矢印 13">
            <a:extLst>
              <a:ext uri="{FF2B5EF4-FFF2-40B4-BE49-F238E27FC236}">
                <a16:creationId xmlns:a16="http://schemas.microsoft.com/office/drawing/2014/main" id="{36D4E770-4640-2B97-7581-B03063F349FA}"/>
              </a:ext>
            </a:extLst>
          </p:cNvPr>
          <p:cNvSpPr/>
          <p:nvPr/>
        </p:nvSpPr>
        <p:spPr>
          <a:xfrm>
            <a:off x="3766930" y="1510749"/>
            <a:ext cx="805070" cy="377687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39F80C4-F988-50EF-A19B-8CDF509554A3}"/>
              </a:ext>
            </a:extLst>
          </p:cNvPr>
          <p:cNvSpPr txBox="1"/>
          <p:nvPr/>
        </p:nvSpPr>
        <p:spPr>
          <a:xfrm>
            <a:off x="1023730" y="1926162"/>
            <a:ext cx="687880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疑問１：「いったい、どんなスポーツ・運動をやっているの？」</a:t>
            </a:r>
            <a:endParaRPr kumimoji="1"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4AB626-0E9B-8229-0156-B283EF303CAA}"/>
              </a:ext>
            </a:extLst>
          </p:cNvPr>
          <p:cNvSpPr txBox="1"/>
          <p:nvPr/>
        </p:nvSpPr>
        <p:spPr>
          <a:xfrm>
            <a:off x="2293308" y="2299858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疑問１をひもとくため、分析しました。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41741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6CBDC95-707B-4330-9ABD-76E29342E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101A-0EC5-409C-BE66-B6160CAD5DA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D3FC626-DCF3-8312-9499-FF60451E6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調査票について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FC4933-123C-55FF-949D-635F42EC1F05}"/>
              </a:ext>
            </a:extLst>
          </p:cNvPr>
          <p:cNvSpPr txBox="1"/>
          <p:nvPr/>
        </p:nvSpPr>
        <p:spPr>
          <a:xfrm>
            <a:off x="581117" y="1041754"/>
            <a:ext cx="8562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>
                <a:latin typeface="メイリオ" panose="020B0604030504040204" pitchFamily="50" charset="-128"/>
                <a:ea typeface="メイリオ" panose="020B0604030504040204" pitchFamily="50" charset="-128"/>
              </a:rPr>
              <a:t>調査票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en-US" altLang="ja-JP" sz="1600" dirty="0">
                <a:latin typeface="Meiryo" panose="020B0604030504040204" pitchFamily="34" charset="-128"/>
                <a:ea typeface="Meiryo" panose="020B0604030504040204" pitchFamily="34" charset="-128"/>
              </a:rPr>
              <a:t>2016</a:t>
            </a:r>
            <a:r>
              <a:rPr lang="ja-JP" altLang="en-US" sz="1600">
                <a:latin typeface="Meiryo" panose="020B0604030504040204" pitchFamily="34" charset="-128"/>
                <a:ea typeface="Meiryo" panose="020B0604030504040204" pitchFamily="34" charset="-128"/>
              </a:rPr>
              <a:t>年度健康とくらしの調査の調査票を用いました。</a:t>
            </a:r>
            <a:endParaRPr kumimoji="1" lang="en-US" altLang="ja-JP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 descr="テキスト, 手紙&#10;&#10;自動的に生成された説明">
            <a:extLst>
              <a:ext uri="{FF2B5EF4-FFF2-40B4-BE49-F238E27FC236}">
                <a16:creationId xmlns:a16="http://schemas.microsoft.com/office/drawing/2014/main" id="{11D61E61-84BF-F2CF-61E8-CB1820C21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83" y="1358936"/>
            <a:ext cx="7772400" cy="1084520"/>
          </a:xfrm>
          <a:prstGeom prst="rect">
            <a:avLst/>
          </a:prstGeom>
        </p:spPr>
      </p:pic>
      <p:pic>
        <p:nvPicPr>
          <p:cNvPr id="10" name="図 9" descr="テキスト, 手紙&#10;&#10;自動的に生成された説明">
            <a:extLst>
              <a:ext uri="{FF2B5EF4-FFF2-40B4-BE49-F238E27FC236}">
                <a16:creationId xmlns:a16="http://schemas.microsoft.com/office/drawing/2014/main" id="{9EA6DE30-9266-8327-8736-58444DD5F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75" y="2497317"/>
            <a:ext cx="7772400" cy="275763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FF8A034-2E41-24C3-F223-EEFA0F878FC7}"/>
              </a:ext>
            </a:extLst>
          </p:cNvPr>
          <p:cNvSpPr txBox="1"/>
          <p:nvPr/>
        </p:nvSpPr>
        <p:spPr>
          <a:xfrm>
            <a:off x="581117" y="5441930"/>
            <a:ext cx="826005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スポーツ関係のグループやクラブに「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1.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週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回以上」から「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5.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年に数回」と回答した方を対象に、「全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19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種類＋その他」から実践しているスポーツの種目を調査しました。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3619554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DBF95FF-CCA3-0149-FE23-19D6CE78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101A-0EC5-409C-BE66-B6160CAD5DA3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B9630EB-F22A-6DF9-1F2A-737F0C6E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結果：人気のあるスポーツ・運動</a:t>
            </a: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42C4EC8B-05C0-3CB6-F953-B5EDE63B841F}"/>
              </a:ext>
            </a:extLst>
          </p:cNvPr>
          <p:cNvGrpSpPr/>
          <p:nvPr/>
        </p:nvGrpSpPr>
        <p:grpSpPr>
          <a:xfrm>
            <a:off x="52792" y="3631144"/>
            <a:ext cx="9038415" cy="2109635"/>
            <a:chOff x="62121" y="3476157"/>
            <a:chExt cx="9038415" cy="2109635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AA11877F-670A-E748-B178-4D034A148309}"/>
                </a:ext>
              </a:extLst>
            </p:cNvPr>
            <p:cNvGrpSpPr/>
            <p:nvPr/>
          </p:nvGrpSpPr>
          <p:grpSpPr>
            <a:xfrm>
              <a:off x="62121" y="3476157"/>
              <a:ext cx="9038415" cy="2109635"/>
              <a:chOff x="434349" y="4181841"/>
              <a:chExt cx="7771646" cy="2109635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C1094367-885C-7E1D-BD46-7D0A4F234D56}"/>
                  </a:ext>
                </a:extLst>
              </p:cNvPr>
              <p:cNvSpPr/>
              <p:nvPr/>
            </p:nvSpPr>
            <p:spPr>
              <a:xfrm>
                <a:off x="434349" y="4181842"/>
                <a:ext cx="315668" cy="210963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200" b="1">
                    <a:solidFill>
                      <a:sysClr val="windowText" lastClr="000000"/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年齢層別</a:t>
                </a:r>
              </a:p>
            </p:txBody>
          </p:sp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0A1F8CB7-5953-7641-BBAE-BA96A34AF869}"/>
                  </a:ext>
                </a:extLst>
              </p:cNvPr>
              <p:cNvSpPr/>
              <p:nvPr/>
            </p:nvSpPr>
            <p:spPr>
              <a:xfrm>
                <a:off x="781013" y="4181841"/>
                <a:ext cx="3687074" cy="35096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200">
                    <a:solidFill>
                      <a:sysClr val="windowText" lastClr="000000"/>
                    </a:solidFill>
                  </a:rPr>
                  <a:t>男性</a:t>
                </a:r>
              </a:p>
            </p:txBody>
          </p:sp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C3FF159D-BCB0-E88D-2655-58B42BED9B13}"/>
                  </a:ext>
                </a:extLst>
              </p:cNvPr>
              <p:cNvSpPr/>
              <p:nvPr/>
            </p:nvSpPr>
            <p:spPr>
              <a:xfrm>
                <a:off x="4518921" y="4181841"/>
                <a:ext cx="3687074" cy="3509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200">
                    <a:solidFill>
                      <a:sysClr val="windowText" lastClr="000000"/>
                    </a:solidFill>
                  </a:rPr>
                  <a:t>女性</a:t>
                </a:r>
              </a:p>
            </p:txBody>
          </p:sp>
        </p:grpSp>
        <p:graphicFrame>
          <p:nvGraphicFramePr>
            <p:cNvPr id="8" name="グラフ 7">
              <a:extLst>
                <a:ext uri="{FF2B5EF4-FFF2-40B4-BE49-F238E27FC236}">
                  <a16:creationId xmlns:a16="http://schemas.microsoft.com/office/drawing/2014/main" id="{E090A977-8F55-054D-FA80-F5C441E0517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67851981"/>
                </p:ext>
              </p:extLst>
            </p:nvPr>
          </p:nvGraphicFramePr>
          <p:xfrm>
            <a:off x="465291" y="3827122"/>
            <a:ext cx="2142139" cy="17586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2" name="グラフ 11">
              <a:extLst>
                <a:ext uri="{FF2B5EF4-FFF2-40B4-BE49-F238E27FC236}">
                  <a16:creationId xmlns:a16="http://schemas.microsoft.com/office/drawing/2014/main" id="{5CB3C806-A5F6-A368-FB6A-9BB77E2CC30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37278707"/>
                </p:ext>
              </p:extLst>
            </p:nvPr>
          </p:nvGraphicFramePr>
          <p:xfrm>
            <a:off x="2611215" y="3827122"/>
            <a:ext cx="2142139" cy="17586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3" name="グラフ 12">
              <a:extLst>
                <a:ext uri="{FF2B5EF4-FFF2-40B4-BE49-F238E27FC236}">
                  <a16:creationId xmlns:a16="http://schemas.microsoft.com/office/drawing/2014/main" id="{96D988ED-542E-9D21-2DB4-22EBC169594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26503706"/>
                </p:ext>
              </p:extLst>
            </p:nvPr>
          </p:nvGraphicFramePr>
          <p:xfrm>
            <a:off x="4812473" y="3827122"/>
            <a:ext cx="2142139" cy="17586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4" name="グラフ 13">
              <a:extLst>
                <a:ext uri="{FF2B5EF4-FFF2-40B4-BE49-F238E27FC236}">
                  <a16:creationId xmlns:a16="http://schemas.microsoft.com/office/drawing/2014/main" id="{E7594FD7-4959-4B3C-14F9-927C09544E4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16921495"/>
                </p:ext>
              </p:extLst>
            </p:nvPr>
          </p:nvGraphicFramePr>
          <p:xfrm>
            <a:off x="6958397" y="3827122"/>
            <a:ext cx="2142139" cy="17586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EDC6CCE-F32B-EA29-DBBF-CF22D394A0F6}"/>
              </a:ext>
            </a:extLst>
          </p:cNvPr>
          <p:cNvSpPr txBox="1"/>
          <p:nvPr/>
        </p:nvSpPr>
        <p:spPr>
          <a:xfrm>
            <a:off x="111815" y="5781379"/>
            <a:ext cx="8912915" cy="738664"/>
          </a:xfrm>
          <a:prstGeom prst="rect">
            <a:avLst/>
          </a:prstGeom>
          <a:solidFill>
            <a:srgbClr val="FFFF99"/>
          </a:solidFill>
          <a:ln>
            <a:solidFill>
              <a:srgbClr val="CC99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男性の全体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位であったゴルフは、前期高齢者でも１位、後期高齢者では３位でした。年齢層が上がっても人気があることがわかりました。後期高齢者１位は</a:t>
            </a:r>
            <a:r>
              <a:rPr kumimoji="1"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ウォーキングでした。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女性の全体１位であった体操は前期高齢者でも後期高齢者でも</a:t>
            </a:r>
            <a:r>
              <a:rPr kumimoji="1"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１位であり、人気があることがわかりました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FF0980B9-81C2-4C91-FCEE-27560C807FC1}"/>
              </a:ext>
            </a:extLst>
          </p:cNvPr>
          <p:cNvGrpSpPr/>
          <p:nvPr/>
        </p:nvGrpSpPr>
        <p:grpSpPr>
          <a:xfrm>
            <a:off x="89021" y="855033"/>
            <a:ext cx="8970587" cy="2152207"/>
            <a:chOff x="477078" y="4181841"/>
            <a:chExt cx="8970587" cy="2152207"/>
          </a:xfrm>
        </p:grpSpPr>
        <p:graphicFrame>
          <p:nvGraphicFramePr>
            <p:cNvPr id="26" name="グラフ 25">
              <a:extLst>
                <a:ext uri="{FF2B5EF4-FFF2-40B4-BE49-F238E27FC236}">
                  <a16:creationId xmlns:a16="http://schemas.microsoft.com/office/drawing/2014/main" id="{5AF3997B-D7A2-A534-63AE-F6EF57BA977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07976257"/>
                </p:ext>
              </p:extLst>
            </p:nvPr>
          </p:nvGraphicFramePr>
          <p:xfrm>
            <a:off x="892310" y="4444029"/>
            <a:ext cx="4248000" cy="18816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7" name="グラフ 26">
              <a:extLst>
                <a:ext uri="{FF2B5EF4-FFF2-40B4-BE49-F238E27FC236}">
                  <a16:creationId xmlns:a16="http://schemas.microsoft.com/office/drawing/2014/main" id="{AC5D146F-E096-47FE-6BB4-98D288FA5AB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31053147"/>
                </p:ext>
              </p:extLst>
            </p:nvPr>
          </p:nvGraphicFramePr>
          <p:xfrm>
            <a:off x="5199665" y="4423244"/>
            <a:ext cx="4248000" cy="19108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F955144C-4450-D4DD-7204-DFF3BEBE5A67}"/>
                </a:ext>
              </a:extLst>
            </p:cNvPr>
            <p:cNvGrpSpPr/>
            <p:nvPr/>
          </p:nvGrpSpPr>
          <p:grpSpPr>
            <a:xfrm>
              <a:off x="477078" y="4181841"/>
              <a:ext cx="8970587" cy="2152207"/>
              <a:chOff x="477078" y="4181841"/>
              <a:chExt cx="8970587" cy="2152207"/>
            </a:xfrm>
          </p:grpSpPr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9DF61BC7-93AF-B813-F452-A16AB3B41992}"/>
                  </a:ext>
                </a:extLst>
              </p:cNvPr>
              <p:cNvSpPr/>
              <p:nvPr/>
            </p:nvSpPr>
            <p:spPr>
              <a:xfrm>
                <a:off x="477078" y="4181841"/>
                <a:ext cx="376270" cy="21522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200" b="1">
                    <a:solidFill>
                      <a:sysClr val="windowText" lastClr="000000"/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全体</a:t>
                </a:r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D3CE3ECE-BD61-50BB-DA3F-6E15B2550C19}"/>
                  </a:ext>
                </a:extLst>
              </p:cNvPr>
              <p:cNvSpPr/>
              <p:nvPr/>
            </p:nvSpPr>
            <p:spPr>
              <a:xfrm>
                <a:off x="892311" y="4181841"/>
                <a:ext cx="4248000" cy="35096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200">
                    <a:solidFill>
                      <a:sysClr val="windowText" lastClr="000000"/>
                    </a:solidFill>
                  </a:rPr>
                  <a:t>男性</a:t>
                </a:r>
              </a:p>
            </p:txBody>
          </p:sp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C92D60FF-1C20-50C5-2531-085B7C6604A4}"/>
                  </a:ext>
                </a:extLst>
              </p:cNvPr>
              <p:cNvSpPr/>
              <p:nvPr/>
            </p:nvSpPr>
            <p:spPr>
              <a:xfrm>
                <a:off x="5199665" y="4197891"/>
                <a:ext cx="4248000" cy="3509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200">
                    <a:solidFill>
                      <a:sysClr val="windowText" lastClr="000000"/>
                    </a:solidFill>
                  </a:rPr>
                  <a:t>女性</a:t>
                </a:r>
              </a:p>
            </p:txBody>
          </p:sp>
        </p:grp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096817B-DB69-3B57-6384-A9E19695C03F}"/>
              </a:ext>
            </a:extLst>
          </p:cNvPr>
          <p:cNvSpPr txBox="1"/>
          <p:nvPr/>
        </p:nvSpPr>
        <p:spPr>
          <a:xfrm>
            <a:off x="83240" y="3039438"/>
            <a:ext cx="8970064" cy="523220"/>
          </a:xfrm>
          <a:prstGeom prst="rect">
            <a:avLst/>
          </a:prstGeom>
          <a:solidFill>
            <a:srgbClr val="FFFF99"/>
          </a:solidFill>
          <a:ln>
            <a:solidFill>
              <a:srgbClr val="CC99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男性では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位がゴルフ、女性での１位は体操という結果でした。男性の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33.6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％、女性の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37.4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％が何かしらのスポーツを実践していることがわかりました。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994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DBF95FF-CCA3-0149-FE23-19D6CE78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101A-0EC5-409C-BE66-B6160CAD5DA3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B9630EB-F22A-6DF9-1F2A-737F0C6E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結果：人気のあるスポーツ・運動</a:t>
            </a:r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B5E8F5C-0A96-57C3-88A0-0C34569C16B0}"/>
              </a:ext>
            </a:extLst>
          </p:cNvPr>
          <p:cNvSpPr txBox="1"/>
          <p:nvPr/>
        </p:nvSpPr>
        <p:spPr>
          <a:xfrm>
            <a:off x="115542" y="5351695"/>
            <a:ext cx="8912915" cy="954107"/>
          </a:xfrm>
          <a:prstGeom prst="rect">
            <a:avLst/>
          </a:prstGeom>
          <a:solidFill>
            <a:srgbClr val="FFFF99"/>
          </a:solidFill>
          <a:ln>
            <a:solidFill>
              <a:srgbClr val="CC99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男性の全体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位であったゴルフは、全ての都市度在住者で１位でした。ゴルフ以外では、ウォーキングやグラウンド・ゴルフ、筋トレが人気種目でした。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女性の全体１位であった体操は、全ての都市度在住者で</a:t>
            </a:r>
            <a:r>
              <a:rPr kumimoji="1"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１位でした。体操以外で女性に人気のある種目は、ウォーキング、筋トレ、グラウンド・ゴルフでした。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F108655D-68A4-A0CB-E8E5-11C2AB2549CF}"/>
              </a:ext>
            </a:extLst>
          </p:cNvPr>
          <p:cNvGrpSpPr/>
          <p:nvPr/>
        </p:nvGrpSpPr>
        <p:grpSpPr>
          <a:xfrm>
            <a:off x="52792" y="878005"/>
            <a:ext cx="8962290" cy="4309665"/>
            <a:chOff x="52792" y="878005"/>
            <a:chExt cx="8962290" cy="4309665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9742FD8B-A895-169E-2269-07CCB058BCA4}"/>
                </a:ext>
              </a:extLst>
            </p:cNvPr>
            <p:cNvSpPr/>
            <p:nvPr/>
          </p:nvSpPr>
          <p:spPr>
            <a:xfrm>
              <a:off x="52792" y="878006"/>
              <a:ext cx="374590" cy="43096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sz="1200" b="1">
                  <a:solidFill>
                    <a:sysClr val="windowText" lastClr="00000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都市度別（可住地人口密度）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1CF868F5-F5E3-DD95-BEF2-5A6E5151FA78}"/>
                </a:ext>
              </a:extLst>
            </p:cNvPr>
            <p:cNvSpPr/>
            <p:nvPr/>
          </p:nvSpPr>
          <p:spPr>
            <a:xfrm>
              <a:off x="482949" y="878005"/>
              <a:ext cx="8532000" cy="3509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>
                  <a:solidFill>
                    <a:sysClr val="windowText" lastClr="000000"/>
                  </a:solidFill>
                </a:rPr>
                <a:t>男性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578AA4BC-62D2-90B7-E8FC-D470718EE91C}"/>
                </a:ext>
              </a:extLst>
            </p:cNvPr>
            <p:cNvSpPr/>
            <p:nvPr/>
          </p:nvSpPr>
          <p:spPr>
            <a:xfrm>
              <a:off x="482958" y="3078036"/>
              <a:ext cx="8532000" cy="3509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>
                  <a:solidFill>
                    <a:sysClr val="windowText" lastClr="000000"/>
                  </a:solidFill>
                </a:rPr>
                <a:t>女性</a:t>
              </a:r>
            </a:p>
          </p:txBody>
        </p:sp>
        <p:graphicFrame>
          <p:nvGraphicFramePr>
            <p:cNvPr id="11" name="グラフ 10">
              <a:extLst>
                <a:ext uri="{FF2B5EF4-FFF2-40B4-BE49-F238E27FC236}">
                  <a16:creationId xmlns:a16="http://schemas.microsoft.com/office/drawing/2014/main" id="{83A37A46-227D-CE56-AF24-7C1CFB2A9F4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89102485"/>
                </p:ext>
              </p:extLst>
            </p:nvPr>
          </p:nvGraphicFramePr>
          <p:xfrm>
            <a:off x="486387" y="1228969"/>
            <a:ext cx="2844000" cy="17586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7" name="グラフ 16">
              <a:extLst>
                <a:ext uri="{FF2B5EF4-FFF2-40B4-BE49-F238E27FC236}">
                  <a16:creationId xmlns:a16="http://schemas.microsoft.com/office/drawing/2014/main" id="{E03FE0B1-6E78-5652-5618-F2FCCB9855B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59629307"/>
                </p:ext>
              </p:extLst>
            </p:nvPr>
          </p:nvGraphicFramePr>
          <p:xfrm>
            <a:off x="482949" y="3429001"/>
            <a:ext cx="2844000" cy="17586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3" name="グラフ 22">
              <a:extLst>
                <a:ext uri="{FF2B5EF4-FFF2-40B4-BE49-F238E27FC236}">
                  <a16:creationId xmlns:a16="http://schemas.microsoft.com/office/drawing/2014/main" id="{0887F5E2-2F75-537E-0601-2071EC5CC3D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73363527"/>
                </p:ext>
              </p:extLst>
            </p:nvPr>
          </p:nvGraphicFramePr>
          <p:xfrm>
            <a:off x="3328668" y="1228969"/>
            <a:ext cx="2844000" cy="17586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4" name="グラフ 23">
              <a:extLst>
                <a:ext uri="{FF2B5EF4-FFF2-40B4-BE49-F238E27FC236}">
                  <a16:creationId xmlns:a16="http://schemas.microsoft.com/office/drawing/2014/main" id="{A01B9F7D-6F4E-6C78-E18D-4543073AE4E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80016753"/>
                </p:ext>
              </p:extLst>
            </p:nvPr>
          </p:nvGraphicFramePr>
          <p:xfrm>
            <a:off x="6170949" y="1228968"/>
            <a:ext cx="2844000" cy="17586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5" name="グラフ 24">
              <a:extLst>
                <a:ext uri="{FF2B5EF4-FFF2-40B4-BE49-F238E27FC236}">
                  <a16:creationId xmlns:a16="http://schemas.microsoft.com/office/drawing/2014/main" id="{A4A94EF8-544C-B76A-6C68-3E59037F780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55884659"/>
                </p:ext>
              </p:extLst>
            </p:nvPr>
          </p:nvGraphicFramePr>
          <p:xfrm>
            <a:off x="3327015" y="3429001"/>
            <a:ext cx="2844000" cy="17586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6" name="グラフ 25">
              <a:extLst>
                <a:ext uri="{FF2B5EF4-FFF2-40B4-BE49-F238E27FC236}">
                  <a16:creationId xmlns:a16="http://schemas.microsoft.com/office/drawing/2014/main" id="{41B7329A-3496-EF1B-795F-47B60E61D26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59615959"/>
                </p:ext>
              </p:extLst>
            </p:nvPr>
          </p:nvGraphicFramePr>
          <p:xfrm>
            <a:off x="6171082" y="3428999"/>
            <a:ext cx="2844000" cy="17586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181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DBF95FF-CCA3-0149-FE23-19D6CE78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101A-0EC5-409C-BE66-B6160CAD5DA3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B9630EB-F22A-6DF9-1F2A-737F0C6E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結果：人気のあるスポーツ・運動</a:t>
            </a:r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B5E8F5C-0A96-57C3-88A0-0C34569C16B0}"/>
              </a:ext>
            </a:extLst>
          </p:cNvPr>
          <p:cNvSpPr txBox="1"/>
          <p:nvPr/>
        </p:nvSpPr>
        <p:spPr>
          <a:xfrm>
            <a:off x="115542" y="5351695"/>
            <a:ext cx="8912915" cy="1169551"/>
          </a:xfrm>
          <a:prstGeom prst="rect">
            <a:avLst/>
          </a:prstGeom>
          <a:solidFill>
            <a:srgbClr val="FFFF99"/>
          </a:solidFill>
          <a:ln>
            <a:solidFill>
              <a:srgbClr val="CC99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男性の全体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位であったゴルフは、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400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万円以上、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200〜399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万円では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万円未満では２位でしたが１位のウォーキングとは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0.1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％差であり、等価所得の段階別で確認しても人気の高い種目でした。男性では、等価所得段階が上がるほどいずれかのスポーツや運動</a:t>
            </a:r>
            <a:r>
              <a:rPr kumimoji="1"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を実践している割合が高くなることがわかりました。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女性の全体１位であった体操は、全ての等価所得段階で</a:t>
            </a:r>
            <a:r>
              <a:rPr kumimoji="1"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１位でした。女性では</a:t>
            </a:r>
            <a:r>
              <a:rPr kumimoji="1"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</a:t>
            </a:r>
            <a:r>
              <a:rPr kumimoji="1"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万円未満は、</a:t>
            </a:r>
            <a:r>
              <a:rPr kumimoji="1"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400</a:t>
            </a:r>
            <a:r>
              <a:rPr kumimoji="1"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万円以上や</a:t>
            </a:r>
            <a:r>
              <a:rPr kumimoji="1"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200〜399</a:t>
            </a:r>
            <a:r>
              <a:rPr kumimoji="1"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万円の等価所得段階層よりもスポーツや運動の割合が少ない傾向にありました。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F108655D-68A4-A0CB-E8E5-11C2AB2549CF}"/>
              </a:ext>
            </a:extLst>
          </p:cNvPr>
          <p:cNvGrpSpPr/>
          <p:nvPr/>
        </p:nvGrpSpPr>
        <p:grpSpPr>
          <a:xfrm>
            <a:off x="52792" y="878005"/>
            <a:ext cx="8962290" cy="4309665"/>
            <a:chOff x="52792" y="878005"/>
            <a:chExt cx="8962290" cy="4309665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9742FD8B-A895-169E-2269-07CCB058BCA4}"/>
                </a:ext>
              </a:extLst>
            </p:cNvPr>
            <p:cNvSpPr/>
            <p:nvPr/>
          </p:nvSpPr>
          <p:spPr>
            <a:xfrm>
              <a:off x="52792" y="878006"/>
              <a:ext cx="374590" cy="43096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sz="1200" b="1">
                  <a:solidFill>
                    <a:sysClr val="windowText" lastClr="00000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等価所得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1CF868F5-F5E3-DD95-BEF2-5A6E5151FA78}"/>
                </a:ext>
              </a:extLst>
            </p:cNvPr>
            <p:cNvSpPr/>
            <p:nvPr/>
          </p:nvSpPr>
          <p:spPr>
            <a:xfrm>
              <a:off x="482949" y="878005"/>
              <a:ext cx="8532000" cy="3509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>
                  <a:solidFill>
                    <a:sysClr val="windowText" lastClr="000000"/>
                  </a:solidFill>
                </a:rPr>
                <a:t>男性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578AA4BC-62D2-90B7-E8FC-D470718EE91C}"/>
                </a:ext>
              </a:extLst>
            </p:cNvPr>
            <p:cNvSpPr/>
            <p:nvPr/>
          </p:nvSpPr>
          <p:spPr>
            <a:xfrm>
              <a:off x="482958" y="3078036"/>
              <a:ext cx="8532000" cy="3509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>
                  <a:solidFill>
                    <a:sysClr val="windowText" lastClr="000000"/>
                  </a:solidFill>
                </a:rPr>
                <a:t>女性</a:t>
              </a:r>
            </a:p>
          </p:txBody>
        </p:sp>
        <p:graphicFrame>
          <p:nvGraphicFramePr>
            <p:cNvPr id="11" name="グラフ 10">
              <a:extLst>
                <a:ext uri="{FF2B5EF4-FFF2-40B4-BE49-F238E27FC236}">
                  <a16:creationId xmlns:a16="http://schemas.microsoft.com/office/drawing/2014/main" id="{83A37A46-227D-CE56-AF24-7C1CFB2A9F4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60947511"/>
                </p:ext>
              </p:extLst>
            </p:nvPr>
          </p:nvGraphicFramePr>
          <p:xfrm>
            <a:off x="486387" y="1228969"/>
            <a:ext cx="2844000" cy="17586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7" name="グラフ 16">
              <a:extLst>
                <a:ext uri="{FF2B5EF4-FFF2-40B4-BE49-F238E27FC236}">
                  <a16:creationId xmlns:a16="http://schemas.microsoft.com/office/drawing/2014/main" id="{E03FE0B1-6E78-5652-5618-F2FCCB9855B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92365976"/>
                </p:ext>
              </p:extLst>
            </p:nvPr>
          </p:nvGraphicFramePr>
          <p:xfrm>
            <a:off x="482949" y="3429001"/>
            <a:ext cx="2844000" cy="17586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3" name="グラフ 22">
              <a:extLst>
                <a:ext uri="{FF2B5EF4-FFF2-40B4-BE49-F238E27FC236}">
                  <a16:creationId xmlns:a16="http://schemas.microsoft.com/office/drawing/2014/main" id="{0887F5E2-2F75-537E-0601-2071EC5CC3D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02401061"/>
                </p:ext>
              </p:extLst>
            </p:nvPr>
          </p:nvGraphicFramePr>
          <p:xfrm>
            <a:off x="3328668" y="1228969"/>
            <a:ext cx="2844000" cy="17586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4" name="グラフ 23">
              <a:extLst>
                <a:ext uri="{FF2B5EF4-FFF2-40B4-BE49-F238E27FC236}">
                  <a16:creationId xmlns:a16="http://schemas.microsoft.com/office/drawing/2014/main" id="{A01B9F7D-6F4E-6C78-E18D-4543073AE4E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31488119"/>
                </p:ext>
              </p:extLst>
            </p:nvPr>
          </p:nvGraphicFramePr>
          <p:xfrm>
            <a:off x="6170949" y="1228968"/>
            <a:ext cx="2844000" cy="17586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5" name="グラフ 24">
              <a:extLst>
                <a:ext uri="{FF2B5EF4-FFF2-40B4-BE49-F238E27FC236}">
                  <a16:creationId xmlns:a16="http://schemas.microsoft.com/office/drawing/2014/main" id="{A4A94EF8-544C-B76A-6C68-3E59037F780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54749653"/>
                </p:ext>
              </p:extLst>
            </p:nvPr>
          </p:nvGraphicFramePr>
          <p:xfrm>
            <a:off x="3327015" y="3429001"/>
            <a:ext cx="2844000" cy="17586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6" name="グラフ 25">
              <a:extLst>
                <a:ext uri="{FF2B5EF4-FFF2-40B4-BE49-F238E27FC236}">
                  <a16:creationId xmlns:a16="http://schemas.microsoft.com/office/drawing/2014/main" id="{41B7329A-3496-EF1B-795F-47B60E61D26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77411743"/>
                </p:ext>
              </p:extLst>
            </p:nvPr>
          </p:nvGraphicFramePr>
          <p:xfrm>
            <a:off x="6171082" y="3428999"/>
            <a:ext cx="2844000" cy="17586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4479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0DF2A-59B0-356A-1CC5-F3283E82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101A-0EC5-409C-BE66-B6160CAD5DA3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A2C1202-5D85-7EBC-B01E-9A783BED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疑問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：「特にどの種目が健康にいいの？」</a:t>
            </a:r>
            <a:b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</a:b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E20891-792A-38A1-7FBB-2A902A84A6D5}"/>
              </a:ext>
            </a:extLst>
          </p:cNvPr>
          <p:cNvSpPr txBox="1"/>
          <p:nvPr/>
        </p:nvSpPr>
        <p:spPr>
          <a:xfrm>
            <a:off x="290558" y="2746615"/>
            <a:ext cx="85628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u="sng">
                <a:latin typeface="メイリオ" panose="020B0604030504040204" pitchFamily="50" charset="-128"/>
                <a:ea typeface="メイリオ" panose="020B0604030504040204" pitchFamily="50" charset="-128"/>
              </a:rPr>
              <a:t>目的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16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高齢者がグループに参加して実践している</a:t>
            </a:r>
            <a:r>
              <a:rPr lang="ja-JP" altLang="en-US" sz="1600" b="1" u="sng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スポーツ種目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と，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社会心理的な健康指標である</a:t>
            </a:r>
            <a:r>
              <a:rPr lang="ja-JP" altLang="en-US" sz="1600" b="1" u="sng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主観的健康感，抑うつ，笑いの頻度との関連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を検証しました．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対象者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JAGES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道県・</a:t>
            </a:r>
            <a:r>
              <a:rPr lang="en-US" altLang="ja-JP" sz="16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39</a:t>
            </a:r>
            <a:r>
              <a:rPr lang="ja-JP" altLang="en-US" sz="16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市町村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で実施した調査に参加した</a:t>
            </a:r>
            <a:b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65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歳以上の</a:t>
            </a:r>
            <a:r>
              <a:rPr lang="ja-JP" altLang="en-US" sz="16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男性</a:t>
            </a:r>
            <a:r>
              <a:rPr lang="en-US" altLang="ja-JP" sz="16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62,224</a:t>
            </a:r>
            <a:r>
              <a:rPr lang="ja-JP" altLang="en-US" sz="16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人，女性</a:t>
            </a:r>
            <a:r>
              <a:rPr lang="en-US" altLang="ja-JP" sz="16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66,871</a:t>
            </a:r>
            <a:r>
              <a:rPr lang="ja-JP" altLang="en-US" sz="16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を分析対象者と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しました．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u="sng">
                <a:latin typeface="メイリオ" panose="020B0604030504040204" pitchFamily="50" charset="-128"/>
                <a:ea typeface="メイリオ" panose="020B0604030504040204" pitchFamily="50" charset="-128"/>
              </a:rPr>
              <a:t>調査項目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社会心理的な健康指標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・主観的健康感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とてもよい，まあよい → 「</a:t>
            </a:r>
            <a:r>
              <a:rPr lang="ja-JP" altLang="en-US" sz="1600" b="1" u="sng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健康感が高い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・抑うつ傾向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高齢者抑うつ尺度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5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点以上 → 「</a:t>
            </a:r>
            <a:r>
              <a:rPr lang="ja-JP" altLang="en-US" sz="1600" b="1" u="sng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抑うつ傾向あり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・笑いの頻度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 声を出して笑う機会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”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ほぼ毎日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” 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→ 「</a:t>
            </a:r>
            <a:r>
              <a:rPr lang="ja-JP" altLang="en-US" sz="1600" b="1" u="sng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笑いが多い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u="sng">
                <a:latin typeface="メイリオ" panose="020B0604030504040204" pitchFamily="50" charset="-128"/>
                <a:ea typeface="メイリオ" panose="020B0604030504040204" pitchFamily="50" charset="-128"/>
              </a:rPr>
              <a:t>考慮した要因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</a:p>
          <a:p>
            <a:r>
              <a:rPr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年齢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，飲酒，喫煙，婚姻状態，教育歴，等価所得，</a:t>
            </a:r>
            <a:r>
              <a:rPr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疾患（高血圧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，脳血管疾患，心疾患，</a:t>
            </a:r>
            <a:r>
              <a:rPr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糖尿病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脂質異常症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，筋骨格系疾患，がん</a:t>
            </a:r>
            <a:r>
              <a:rPr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 ，フレイル（基本チェックリスト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項目より判定） ，スポーツグループへの参加頻度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EA1F563-9034-0491-AF72-E5FEF450222B}"/>
              </a:ext>
            </a:extLst>
          </p:cNvPr>
          <p:cNvSpPr txBox="1"/>
          <p:nvPr/>
        </p:nvSpPr>
        <p:spPr>
          <a:xfrm>
            <a:off x="111815" y="841675"/>
            <a:ext cx="8341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様々な社会参加のうち，</a:t>
            </a:r>
            <a:r>
              <a:rPr lang="ja-JP" altLang="en-US" sz="16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スポーツ関係のグループ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に参加している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高齢者は</a:t>
            </a:r>
            <a:r>
              <a:rPr lang="ja-JP" altLang="en-US" sz="1600" b="1" u="sng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</a:t>
            </a:r>
            <a:r>
              <a:rPr lang="ja-JP" altLang="en-US" sz="16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に要介護状態になりにくい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ことが報告されて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います．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下矢印 13">
            <a:extLst>
              <a:ext uri="{FF2B5EF4-FFF2-40B4-BE49-F238E27FC236}">
                <a16:creationId xmlns:a16="http://schemas.microsoft.com/office/drawing/2014/main" id="{36D4E770-4640-2B97-7581-B03063F349FA}"/>
              </a:ext>
            </a:extLst>
          </p:cNvPr>
          <p:cNvSpPr/>
          <p:nvPr/>
        </p:nvSpPr>
        <p:spPr>
          <a:xfrm>
            <a:off x="3766930" y="1421298"/>
            <a:ext cx="805070" cy="377687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39F80C4-F988-50EF-A19B-8CDF509554A3}"/>
              </a:ext>
            </a:extLst>
          </p:cNvPr>
          <p:cNvSpPr txBox="1"/>
          <p:nvPr/>
        </p:nvSpPr>
        <p:spPr>
          <a:xfrm>
            <a:off x="1812890" y="1970805"/>
            <a:ext cx="471315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疑問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：「特にどの種目が健康にいいの？」</a:t>
            </a:r>
            <a:endParaRPr kumimoji="1"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4AB626-0E9B-8229-0156-B283EF303CAA}"/>
              </a:ext>
            </a:extLst>
          </p:cNvPr>
          <p:cNvSpPr txBox="1"/>
          <p:nvPr/>
        </p:nvSpPr>
        <p:spPr>
          <a:xfrm>
            <a:off x="2056546" y="2315297"/>
            <a:ext cx="422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疑問</a:t>
            </a:r>
            <a:r>
              <a:rPr kumimoji="1" lang="en-US" altLang="ja-JP" dirty="0"/>
              <a:t>2</a:t>
            </a:r>
            <a:r>
              <a:rPr kumimoji="1" lang="ja-JP" altLang="en-US"/>
              <a:t>をひもとくため、分析しました。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244826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66700" marR="0" indent="-266700" algn="l" defTabSz="804863" rtl="0" eaLnBrk="0" fontAlgn="base" latinLnBrk="0" hangingPunct="0">
          <a:lnSpc>
            <a:spcPct val="100000"/>
          </a:lnSpc>
          <a:spcBef>
            <a:spcPct val="0"/>
          </a:spcBef>
          <a:spcAft>
            <a:spcPct val="15000"/>
          </a:spcAft>
          <a:buClr>
            <a:srgbClr val="FFFFFF"/>
          </a:buClr>
          <a:buSzPct val="100000"/>
          <a:buFont typeface="LotusWP Type" pitchFamily="18" charset="0"/>
          <a:buNone/>
          <a:tabLst/>
          <a:defRPr kumimoji="0" lang="ja-JP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lr oSVbN" pitchFamily="18" charset="-128"/>
            <a:ea typeface="lr oSVbN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66700" marR="0" indent="-266700" algn="l" defTabSz="804863" rtl="0" eaLnBrk="0" fontAlgn="base" latinLnBrk="0" hangingPunct="0">
          <a:lnSpc>
            <a:spcPct val="100000"/>
          </a:lnSpc>
          <a:spcBef>
            <a:spcPct val="0"/>
          </a:spcBef>
          <a:spcAft>
            <a:spcPct val="15000"/>
          </a:spcAft>
          <a:buClr>
            <a:srgbClr val="FFFFFF"/>
          </a:buClr>
          <a:buSzPct val="100000"/>
          <a:buFont typeface="LotusWP Type" pitchFamily="18" charset="0"/>
          <a:buNone/>
          <a:tabLst/>
          <a:defRPr kumimoji="0" lang="ja-JP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lr oSVbN" pitchFamily="18" charset="-128"/>
            <a:ea typeface="lr oSVbN" pitchFamily="18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9_NFU">
  <a:themeElements>
    <a:clrScheme name="NF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FU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66700" marR="0" indent="-266700" algn="l" defTabSz="804863" rtl="0" eaLnBrk="0" fontAlgn="base" latinLnBrk="0" hangingPunct="0">
          <a:lnSpc>
            <a:spcPct val="100000"/>
          </a:lnSpc>
          <a:spcBef>
            <a:spcPct val="0"/>
          </a:spcBef>
          <a:spcAft>
            <a:spcPct val="15000"/>
          </a:spcAft>
          <a:buClr>
            <a:srgbClr val="FFFFFF"/>
          </a:buClr>
          <a:buSzPct val="100000"/>
          <a:buFont typeface="LotusWP Type" pitchFamily="18" charset="0"/>
          <a:buNone/>
          <a:tabLst/>
          <a:defRPr kumimoji="0" lang="ja-JP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lr oSVbN" pitchFamily="18" charset="-128"/>
            <a:ea typeface="lr oSVbN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66700" marR="0" indent="-266700" algn="l" defTabSz="804863" rtl="0" eaLnBrk="0" fontAlgn="base" latinLnBrk="0" hangingPunct="0">
          <a:lnSpc>
            <a:spcPct val="100000"/>
          </a:lnSpc>
          <a:spcBef>
            <a:spcPct val="0"/>
          </a:spcBef>
          <a:spcAft>
            <a:spcPct val="15000"/>
          </a:spcAft>
          <a:buClr>
            <a:srgbClr val="FFFFFF"/>
          </a:buClr>
          <a:buSzPct val="100000"/>
          <a:buFont typeface="LotusWP Type" pitchFamily="18" charset="0"/>
          <a:buNone/>
          <a:tabLst/>
          <a:defRPr kumimoji="0" lang="ja-JP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lr oSVbN" pitchFamily="18" charset="-128"/>
            <a:ea typeface="lr oSVbN" pitchFamily="18" charset="-128"/>
          </a:defRPr>
        </a:defPPr>
      </a:lstStyle>
    </a:lnDef>
  </a:objectDefaults>
  <a:extraClrSchemeLst>
    <a:extraClrScheme>
      <a:clrScheme name="NF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F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F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F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F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F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F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F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F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F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F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F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ED5866CFF1B1D4EA36314DFF685BAEA" ma:contentTypeVersion="2" ma:contentTypeDescription="新しいドキュメントを作成します。" ma:contentTypeScope="" ma:versionID="1387116a861e6bde7052939a0fa207a9">
  <xsd:schema xmlns:xsd="http://www.w3.org/2001/XMLSchema" xmlns:xs="http://www.w3.org/2001/XMLSchema" xmlns:p="http://schemas.microsoft.com/office/2006/metadata/properties" xmlns:ns2="e8131072-b57a-400c-a6fc-d8943a9e5555" targetNamespace="http://schemas.microsoft.com/office/2006/metadata/properties" ma:root="true" ma:fieldsID="a686ed04d19ac754c8e1fd5172ed1918" ns2:_="">
    <xsd:import namespace="e8131072-b57a-400c-a6fc-d8943a9e55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31072-b57a-400c-a6fc-d8943a9e55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0158AF-F6ED-4180-B66A-A82F799792F7}">
  <ds:schemaRefs>
    <ds:schemaRef ds:uri="e8131072-b57a-400c-a6fc-d8943a9e555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F1D05AB-5EC3-4138-AE37-0596CBA7A1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131072-b57a-400c-a6fc-d8943a9e55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D12938-52F1-421B-B294-74E8E89412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16435</TotalTime>
  <Words>1601</Words>
  <Application>Microsoft Macintosh PowerPoint</Application>
  <PresentationFormat>画面に合わせる (4:3)</PresentationFormat>
  <Paragraphs>145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11</vt:i4>
      </vt:variant>
    </vt:vector>
  </HeadingPairs>
  <TitlesOfParts>
    <vt:vector size="25" baseType="lpstr">
      <vt:lpstr>LotusWP Type</vt:lpstr>
      <vt:lpstr>lr oSVbN</vt:lpstr>
      <vt:lpstr>Meiryo UI</vt:lpstr>
      <vt:lpstr>ＭＳ ゴシック</vt:lpstr>
      <vt:lpstr>メイリオ</vt:lpstr>
      <vt:lpstr>メイリオ</vt:lpstr>
      <vt:lpstr>游ゴシック</vt:lpstr>
      <vt:lpstr>Arial</vt:lpstr>
      <vt:lpstr>Calibri</vt:lpstr>
      <vt:lpstr>Times New Roman</vt:lpstr>
      <vt:lpstr>Wingdings</vt:lpstr>
      <vt:lpstr>Office テーマ</vt:lpstr>
      <vt:lpstr>デザインの設定</vt:lpstr>
      <vt:lpstr>29_NFU</vt:lpstr>
      <vt:lpstr>2022年度 「健康とくらしの調査」 これまでの研究成果の紹介</vt:lpstr>
      <vt:lpstr>高齢者がグループで行う 人気スポーツ種目トップ10</vt:lpstr>
      <vt:lpstr>研究の背景</vt:lpstr>
      <vt:lpstr>疑問1：「いったい、何をやっているの？」 </vt:lpstr>
      <vt:lpstr>調査票について</vt:lpstr>
      <vt:lpstr>結果：人気のあるスポーツ・運動</vt:lpstr>
      <vt:lpstr>結果：人気のあるスポーツ・運動</vt:lpstr>
      <vt:lpstr>結果：人気のあるスポーツ・運動</vt:lpstr>
      <vt:lpstr>疑問2：「特にどの種目が健康にいいの？」 </vt:lpstr>
      <vt:lpstr>結果：人気のある種目と社会心理的健康指標との関連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Yasuhiro Miyaguni</dc:creator>
  <cp:lastModifiedBy>横山 芽衣子</cp:lastModifiedBy>
  <cp:revision>432</cp:revision>
  <cp:lastPrinted>2021-05-06T08:37:21Z</cp:lastPrinted>
  <dcterms:created xsi:type="dcterms:W3CDTF">2020-03-06T08:06:30Z</dcterms:created>
  <dcterms:modified xsi:type="dcterms:W3CDTF">2022-12-27T01:16:14Z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0x0101008ED5866CFF1B1D4EA36314DFF685BAEA</vt:lpwstr>
  </property>
</Properties>
</file>