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813" r:id="rId1"/>
  </p:sldMasterIdLst>
  <p:notesMasterIdLst>
    <p:notesMasterId r:id="rId3"/>
  </p:notesMasterIdLst>
  <p:handoutMasterIdLst>
    <p:handoutMasterId r:id="rId4"/>
  </p:handoutMasterIdLst>
  <p:sldIdLst>
    <p:sldId id="370" r:id="rId2"/>
  </p:sldIdLst>
  <p:sldSz cx="14039850" cy="9936163"/>
  <p:notesSz cx="6735763" cy="9866313"/>
  <p:embeddedFontLst>
    <p:embeddedFont>
      <p:font typeface="Meiryo UI" panose="020B0604030504040204" pitchFamily="50" charset="-128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ja-JP"/>
    </a:defPPr>
    <a:lvl1pPr marL="0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1pPr>
    <a:lvl2pPr marL="552070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2pPr>
    <a:lvl3pPr marL="1104143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3pPr>
    <a:lvl4pPr marL="1656215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4pPr>
    <a:lvl5pPr marL="2208287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5pPr>
    <a:lvl6pPr marL="2760358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6pPr>
    <a:lvl7pPr marL="3312429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7pPr>
    <a:lvl8pPr marL="3864500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8pPr>
    <a:lvl9pPr marL="4416572" algn="l" defTabSz="1104143" rtl="0" eaLnBrk="1" latinLnBrk="0" hangingPunct="1">
      <a:defRPr kumimoji="1" sz="21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 userDrawn="1">
          <p15:clr>
            <a:srgbClr val="A4A3A4"/>
          </p15:clr>
        </p15:guide>
        <p15:guide id="2" pos="4423" userDrawn="1">
          <p15:clr>
            <a:srgbClr val="A4A3A4"/>
          </p15:clr>
        </p15:guide>
        <p15:guide id="3" pos="139" userDrawn="1">
          <p15:clr>
            <a:srgbClr val="A4A3A4"/>
          </p15:clr>
        </p15:guide>
        <p15:guide id="4" pos="8799" userDrawn="1">
          <p15:clr>
            <a:srgbClr val="A4A3A4"/>
          </p15:clr>
        </p15:guide>
        <p15:guide id="7" orient="horz" pos="5806" userDrawn="1">
          <p15:clr>
            <a:srgbClr val="A4A3A4"/>
          </p15:clr>
        </p15:guide>
        <p15:guide id="8" orient="horz" pos="544" userDrawn="1">
          <p15:clr>
            <a:srgbClr val="A4A3A4"/>
          </p15:clr>
        </p15:guide>
        <p15:guide id="9" orient="horz" pos="816" userDrawn="1">
          <p15:clr>
            <a:srgbClr val="A4A3A4"/>
          </p15:clr>
        </p15:guide>
        <p15:guide id="10" pos="4218" userDrawn="1">
          <p15:clr>
            <a:srgbClr val="A4A3A4"/>
          </p15:clr>
        </p15:guide>
        <p15:guide id="11" pos="4694" userDrawn="1">
          <p15:clr>
            <a:srgbClr val="A4A3A4"/>
          </p15:clr>
        </p15:guide>
        <p15:guide id="12" pos="8501" userDrawn="1">
          <p15:clr>
            <a:srgbClr val="A4A3A4"/>
          </p15:clr>
        </p15:guide>
        <p15:guide id="13" pos="3632" userDrawn="1">
          <p15:clr>
            <a:srgbClr val="A4A3A4"/>
          </p15:clr>
        </p15:guide>
        <p15:guide id="16" pos="3848" userDrawn="1">
          <p15:clr>
            <a:srgbClr val="A4A3A4"/>
          </p15:clr>
        </p15:guide>
        <p15:guide id="17" pos="6282" userDrawn="1">
          <p15:clr>
            <a:srgbClr val="A4A3A4"/>
          </p15:clr>
        </p15:guide>
        <p15:guide id="20" orient="horz" pos="5949" userDrawn="1">
          <p15:clr>
            <a:srgbClr val="A4A3A4"/>
          </p15:clr>
        </p15:guide>
        <p15:guide id="21" orient="horz" pos="5466" userDrawn="1">
          <p15:clr>
            <a:srgbClr val="A4A3A4"/>
          </p15:clr>
        </p15:guide>
        <p15:guide id="22" orient="horz" pos="2472" userDrawn="1">
          <p15:clr>
            <a:srgbClr val="A4A3A4"/>
          </p15:clr>
        </p15:guide>
        <p15:guide id="23" pos="8686" userDrawn="1">
          <p15:clr>
            <a:srgbClr val="A4A3A4"/>
          </p15:clr>
        </p15:guide>
        <p15:guide id="24" pos="4844" userDrawn="1">
          <p15:clr>
            <a:srgbClr val="A4A3A4"/>
          </p15:clr>
        </p15:guide>
        <p15:guide id="25" pos="4966" userDrawn="1">
          <p15:clr>
            <a:srgbClr val="A4A3A4"/>
          </p15:clr>
        </p15:guide>
        <p15:guide id="26" orient="horz" pos="589" userDrawn="1">
          <p15:clr>
            <a:srgbClr val="A4A3A4"/>
          </p15:clr>
        </p15:guide>
        <p15:guide id="27" pos="5939" userDrawn="1">
          <p15:clr>
            <a:srgbClr val="A4A3A4"/>
          </p15:clr>
        </p15:guide>
        <p15:guide id="28" pos="6211" userDrawn="1">
          <p15:clr>
            <a:srgbClr val="A4A3A4"/>
          </p15:clr>
        </p15:guide>
        <p15:guide id="29" pos="1935" userDrawn="1">
          <p15:clr>
            <a:srgbClr val="A4A3A4"/>
          </p15:clr>
        </p15:guide>
        <p15:guide id="30" orient="horz" pos="1837" userDrawn="1">
          <p15:clr>
            <a:srgbClr val="A4A3A4"/>
          </p15:clr>
        </p15:guide>
        <p15:guide id="31" pos="3220" userDrawn="1">
          <p15:clr>
            <a:srgbClr val="A4A3A4"/>
          </p15:clr>
        </p15:guide>
        <p15:guide id="32" orient="horz" pos="1474" userDrawn="1">
          <p15:clr>
            <a:srgbClr val="A4A3A4"/>
          </p15:clr>
        </p15:guide>
        <p15:guide id="33" pos="4025" userDrawn="1">
          <p15:clr>
            <a:srgbClr val="A4A3A4"/>
          </p15:clr>
        </p15:guide>
        <p15:guide id="34" pos="6622" userDrawn="1">
          <p15:clr>
            <a:srgbClr val="A4A3A4"/>
          </p15:clr>
        </p15:guide>
        <p15:guide id="35" pos="4562" userDrawn="1">
          <p15:clr>
            <a:srgbClr val="A4A3A4"/>
          </p15:clr>
        </p15:guide>
        <p15:guide id="36" orient="horz" pos="39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444C"/>
    <a:srgbClr val="6E9FBA"/>
    <a:srgbClr val="C4DAF2"/>
    <a:srgbClr val="EC989C"/>
    <a:srgbClr val="ECDFF5"/>
    <a:srgbClr val="F9DFE0"/>
    <a:srgbClr val="CDACE6"/>
    <a:srgbClr val="B381D9"/>
    <a:srgbClr val="F4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8" autoAdjust="0"/>
    <p:restoredTop sz="96586" autoAdjust="0"/>
  </p:normalViewPr>
  <p:slideViewPr>
    <p:cSldViewPr snapToGrid="0" showGuides="1">
      <p:cViewPr varScale="1">
        <p:scale>
          <a:sx n="89" d="100"/>
          <a:sy n="89" d="100"/>
        </p:scale>
        <p:origin x="1470" y="114"/>
      </p:cViewPr>
      <p:guideLst>
        <p:guide orient="horz" pos="3243"/>
        <p:guide pos="4423"/>
        <p:guide pos="139"/>
        <p:guide pos="8799"/>
        <p:guide orient="horz" pos="5806"/>
        <p:guide orient="horz" pos="544"/>
        <p:guide orient="horz" pos="816"/>
        <p:guide pos="4218"/>
        <p:guide pos="4694"/>
        <p:guide pos="8501"/>
        <p:guide pos="3632"/>
        <p:guide pos="3848"/>
        <p:guide pos="6282"/>
        <p:guide orient="horz" pos="5949"/>
        <p:guide orient="horz" pos="5466"/>
        <p:guide orient="horz" pos="2472"/>
        <p:guide pos="8686"/>
        <p:guide pos="4844"/>
        <p:guide pos="4966"/>
        <p:guide orient="horz" pos="589"/>
        <p:guide pos="5939"/>
        <p:guide pos="6211"/>
        <p:guide pos="1935"/>
        <p:guide orient="horz" pos="1837"/>
        <p:guide pos="3220"/>
        <p:guide orient="horz" pos="1474"/>
        <p:guide pos="4025"/>
        <p:guide pos="6622"/>
        <p:guide pos="4562"/>
        <p:guide orient="horz" pos="39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9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650" cy="494137"/>
          </a:xfrm>
          <a:prstGeom prst="rect">
            <a:avLst/>
          </a:prstGeom>
        </p:spPr>
        <p:txBody>
          <a:bodyPr vert="horz" lIns="62716" tIns="31357" rIns="62716" bIns="31357" rtlCol="0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45" y="3"/>
            <a:ext cx="2919735" cy="494137"/>
          </a:xfrm>
          <a:prstGeom prst="rect">
            <a:avLst/>
          </a:prstGeom>
        </p:spPr>
        <p:txBody>
          <a:bodyPr vert="horz" lIns="62716" tIns="31357" rIns="62716" bIns="31357" rtlCol="0"/>
          <a:lstStyle>
            <a:lvl1pPr algn="r">
              <a:defRPr sz="900"/>
            </a:lvl1pPr>
          </a:lstStyle>
          <a:p>
            <a:fld id="{50D7CB48-624D-458D-A20F-BBE7AB46F944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2179"/>
            <a:ext cx="2918650" cy="494137"/>
          </a:xfrm>
          <a:prstGeom prst="rect">
            <a:avLst/>
          </a:prstGeom>
        </p:spPr>
        <p:txBody>
          <a:bodyPr vert="horz" lIns="62716" tIns="31357" rIns="62716" bIns="31357" rtlCol="0" anchor="b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30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650" cy="494137"/>
          </a:xfrm>
          <a:prstGeom prst="rect">
            <a:avLst/>
          </a:prstGeom>
        </p:spPr>
        <p:txBody>
          <a:bodyPr vert="horz" lIns="62716" tIns="31357" rIns="62716" bIns="31357" rtlCol="0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45" y="3"/>
            <a:ext cx="2919735" cy="494137"/>
          </a:xfrm>
          <a:prstGeom prst="rect">
            <a:avLst/>
          </a:prstGeom>
        </p:spPr>
        <p:txBody>
          <a:bodyPr vert="horz" lIns="62716" tIns="31357" rIns="62716" bIns="31357" rtlCol="0"/>
          <a:lstStyle>
            <a:lvl1pPr algn="r">
              <a:defRPr sz="900"/>
            </a:lvl1pPr>
          </a:lstStyle>
          <a:p>
            <a:fld id="{8A2C48D2-4667-425D-B61E-F7EF9AF28FB0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716" tIns="31357" rIns="62716" bIns="3135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118" y="4748541"/>
            <a:ext cx="5388610" cy="3884072"/>
          </a:xfrm>
          <a:prstGeom prst="rect">
            <a:avLst/>
          </a:prstGeom>
        </p:spPr>
        <p:txBody>
          <a:bodyPr vert="horz" lIns="62716" tIns="31357" rIns="62716" bIns="3135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2179"/>
            <a:ext cx="2918650" cy="494137"/>
          </a:xfrm>
          <a:prstGeom prst="rect">
            <a:avLst/>
          </a:prstGeom>
        </p:spPr>
        <p:txBody>
          <a:bodyPr vert="horz" lIns="62716" tIns="31357" rIns="62716" bIns="31357" rtlCol="0" anchor="b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45" y="9372179"/>
            <a:ext cx="2919735" cy="494137"/>
          </a:xfrm>
          <a:prstGeom prst="rect">
            <a:avLst/>
          </a:prstGeom>
        </p:spPr>
        <p:txBody>
          <a:bodyPr vert="horz" lIns="62716" tIns="31357" rIns="62716" bIns="31357" rtlCol="0" anchor="b"/>
          <a:lstStyle>
            <a:lvl1pPr algn="r">
              <a:defRPr sz="900"/>
            </a:lvl1pPr>
          </a:lstStyle>
          <a:p>
            <a:fld id="{D49B6418-5881-4BF8-9B36-8DFE2D0A40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8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1pPr>
    <a:lvl2pPr marL="469533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2pPr>
    <a:lvl3pPr marL="939066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3pPr>
    <a:lvl4pPr marL="1408599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4pPr>
    <a:lvl5pPr marL="1878133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5pPr>
    <a:lvl6pPr marL="2347666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6pPr>
    <a:lvl7pPr marL="2817199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7pPr>
    <a:lvl8pPr marL="3286733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8pPr>
    <a:lvl9pPr marL="3756266" algn="l" defTabSz="939066" rtl="0" eaLnBrk="1" latinLnBrk="0" hangingPunct="1">
      <a:defRPr kumimoji="1" sz="12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524000" y="1787525"/>
            <a:ext cx="6818313" cy="48275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B6418-5881-4BF8-9B36-8DFE2D0A4068}" type="slidenum">
              <a:rPr lang="ja-JP" altLang="en-US" smtClean="0">
                <a:solidFill>
                  <a:prstClr val="black"/>
                </a:solidFill>
              </a:rPr>
              <a:pPr/>
              <a:t>0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0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989" y="1626127"/>
            <a:ext cx="11933873" cy="3459257"/>
          </a:xfrm>
        </p:spPr>
        <p:txBody>
          <a:bodyPr anchor="b"/>
          <a:lstStyle>
            <a:lvl1pPr algn="ctr">
              <a:defRPr sz="869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81" y="5218786"/>
            <a:ext cx="10529888" cy="2398939"/>
          </a:xfrm>
        </p:spPr>
        <p:txBody>
          <a:bodyPr/>
          <a:lstStyle>
            <a:lvl1pPr marL="0" indent="0" algn="ctr">
              <a:buNone/>
              <a:defRPr sz="3477"/>
            </a:lvl1pPr>
            <a:lvl2pPr marL="662391" indent="0" algn="ctr">
              <a:buNone/>
              <a:defRPr sz="2898"/>
            </a:lvl2pPr>
            <a:lvl3pPr marL="1324783" indent="0" algn="ctr">
              <a:buNone/>
              <a:defRPr sz="2608"/>
            </a:lvl3pPr>
            <a:lvl4pPr marL="1987174" indent="0" algn="ctr">
              <a:buNone/>
              <a:defRPr sz="2318"/>
            </a:lvl4pPr>
            <a:lvl5pPr marL="2649565" indent="0" algn="ctr">
              <a:buNone/>
              <a:defRPr sz="2318"/>
            </a:lvl5pPr>
            <a:lvl6pPr marL="3311957" indent="0" algn="ctr">
              <a:buNone/>
              <a:defRPr sz="2318"/>
            </a:lvl6pPr>
            <a:lvl7pPr marL="3974348" indent="0" algn="ctr">
              <a:buNone/>
              <a:defRPr sz="2318"/>
            </a:lvl7pPr>
            <a:lvl8pPr marL="4636740" indent="0" algn="ctr">
              <a:buNone/>
              <a:defRPr sz="2318"/>
            </a:lvl8pPr>
            <a:lvl9pPr marL="5299131" indent="0" algn="ctr">
              <a:buNone/>
              <a:defRPr sz="2318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6337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0469-F6FF-4F32-9CFC-8BB2BF93B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6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7268" y="529009"/>
            <a:ext cx="3027343" cy="842043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40" y="529009"/>
            <a:ext cx="8906530" cy="842043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0469-F6FF-4F32-9CFC-8BB2BF93B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35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10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3485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28" y="2477144"/>
            <a:ext cx="12109371" cy="4133167"/>
          </a:xfrm>
        </p:spPr>
        <p:txBody>
          <a:bodyPr anchor="b"/>
          <a:lstStyle>
            <a:lvl1pPr>
              <a:defRPr sz="869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928" y="6649412"/>
            <a:ext cx="12109371" cy="2173535"/>
          </a:xfrm>
        </p:spPr>
        <p:txBody>
          <a:bodyPr/>
          <a:lstStyle>
            <a:lvl1pPr marL="0" indent="0">
              <a:buNone/>
              <a:defRPr sz="3477">
                <a:solidFill>
                  <a:schemeClr val="tx1"/>
                </a:solidFill>
              </a:defRPr>
            </a:lvl1pPr>
            <a:lvl2pPr marL="662391" indent="0">
              <a:buNone/>
              <a:defRPr sz="2898">
                <a:solidFill>
                  <a:schemeClr val="tx1">
                    <a:tint val="75000"/>
                  </a:schemeClr>
                </a:solidFill>
              </a:defRPr>
            </a:lvl2pPr>
            <a:lvl3pPr marL="1324783" indent="0">
              <a:buNone/>
              <a:defRPr sz="2608">
                <a:solidFill>
                  <a:schemeClr val="tx1">
                    <a:tint val="75000"/>
                  </a:schemeClr>
                </a:solidFill>
              </a:defRPr>
            </a:lvl3pPr>
            <a:lvl4pPr marL="1987174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4pPr>
            <a:lvl5pPr marL="2649565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5pPr>
            <a:lvl6pPr marL="3311957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6pPr>
            <a:lvl7pPr marL="3974348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7pPr>
            <a:lvl8pPr marL="4636740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8pPr>
            <a:lvl9pPr marL="5299131" indent="0">
              <a:buNone/>
              <a:defRPr sz="23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127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40" y="2645043"/>
            <a:ext cx="5966936" cy="630440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7674" y="2645043"/>
            <a:ext cx="5966936" cy="630440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529011"/>
            <a:ext cx="12109371" cy="192053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070" y="2435741"/>
            <a:ext cx="5939514" cy="1193719"/>
          </a:xfrm>
        </p:spPr>
        <p:txBody>
          <a:bodyPr anchor="b"/>
          <a:lstStyle>
            <a:lvl1pPr marL="0" indent="0">
              <a:buNone/>
              <a:defRPr sz="3477" b="1"/>
            </a:lvl1pPr>
            <a:lvl2pPr marL="662391" indent="0">
              <a:buNone/>
              <a:defRPr sz="2898" b="1"/>
            </a:lvl2pPr>
            <a:lvl3pPr marL="1324783" indent="0">
              <a:buNone/>
              <a:defRPr sz="2608" b="1"/>
            </a:lvl3pPr>
            <a:lvl4pPr marL="1987174" indent="0">
              <a:buNone/>
              <a:defRPr sz="2318" b="1"/>
            </a:lvl4pPr>
            <a:lvl5pPr marL="2649565" indent="0">
              <a:buNone/>
              <a:defRPr sz="2318" b="1"/>
            </a:lvl5pPr>
            <a:lvl6pPr marL="3311957" indent="0">
              <a:buNone/>
              <a:defRPr sz="2318" b="1"/>
            </a:lvl6pPr>
            <a:lvl7pPr marL="3974348" indent="0">
              <a:buNone/>
              <a:defRPr sz="2318" b="1"/>
            </a:lvl7pPr>
            <a:lvl8pPr marL="4636740" indent="0">
              <a:buNone/>
              <a:defRPr sz="2318" b="1"/>
            </a:lvl8pPr>
            <a:lvl9pPr marL="5299131" indent="0">
              <a:buNone/>
              <a:defRPr sz="2318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070" y="3629460"/>
            <a:ext cx="5939514" cy="53383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675" y="2435741"/>
            <a:ext cx="5968765" cy="1193719"/>
          </a:xfrm>
        </p:spPr>
        <p:txBody>
          <a:bodyPr anchor="b"/>
          <a:lstStyle>
            <a:lvl1pPr marL="0" indent="0">
              <a:buNone/>
              <a:defRPr sz="3477" b="1"/>
            </a:lvl1pPr>
            <a:lvl2pPr marL="662391" indent="0">
              <a:buNone/>
              <a:defRPr sz="2898" b="1"/>
            </a:lvl2pPr>
            <a:lvl3pPr marL="1324783" indent="0">
              <a:buNone/>
              <a:defRPr sz="2608" b="1"/>
            </a:lvl3pPr>
            <a:lvl4pPr marL="1987174" indent="0">
              <a:buNone/>
              <a:defRPr sz="2318" b="1"/>
            </a:lvl4pPr>
            <a:lvl5pPr marL="2649565" indent="0">
              <a:buNone/>
              <a:defRPr sz="2318" b="1"/>
            </a:lvl5pPr>
            <a:lvl6pPr marL="3311957" indent="0">
              <a:buNone/>
              <a:defRPr sz="2318" b="1"/>
            </a:lvl6pPr>
            <a:lvl7pPr marL="3974348" indent="0">
              <a:buNone/>
              <a:defRPr sz="2318" b="1"/>
            </a:lvl7pPr>
            <a:lvl8pPr marL="4636740" indent="0">
              <a:buNone/>
              <a:defRPr sz="2318" b="1"/>
            </a:lvl8pPr>
            <a:lvl9pPr marL="5299131" indent="0">
              <a:buNone/>
              <a:defRPr sz="2318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675" y="3629460"/>
            <a:ext cx="5968765" cy="53383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0469-F6FF-4F32-9CFC-8BB2BF93B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60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0469-F6FF-4F32-9CFC-8BB2BF93B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4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0469-F6FF-4F32-9CFC-8BB2BF93B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78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662411"/>
            <a:ext cx="4528217" cy="2318438"/>
          </a:xfrm>
        </p:spPr>
        <p:txBody>
          <a:bodyPr anchor="b"/>
          <a:lstStyle>
            <a:lvl1pPr>
              <a:defRPr sz="463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8765" y="1430626"/>
            <a:ext cx="7107674" cy="7061116"/>
          </a:xfrm>
        </p:spPr>
        <p:txBody>
          <a:bodyPr/>
          <a:lstStyle>
            <a:lvl1pPr>
              <a:defRPr sz="4636"/>
            </a:lvl1pPr>
            <a:lvl2pPr>
              <a:defRPr sz="4057"/>
            </a:lvl2pPr>
            <a:lvl3pPr>
              <a:defRPr sz="3477"/>
            </a:lvl3pPr>
            <a:lvl4pPr>
              <a:defRPr sz="2898"/>
            </a:lvl4pPr>
            <a:lvl5pPr>
              <a:defRPr sz="2898"/>
            </a:lvl5pPr>
            <a:lvl6pPr>
              <a:defRPr sz="2898"/>
            </a:lvl6pPr>
            <a:lvl7pPr>
              <a:defRPr sz="2898"/>
            </a:lvl7pPr>
            <a:lvl8pPr>
              <a:defRPr sz="2898"/>
            </a:lvl8pPr>
            <a:lvl9pPr>
              <a:defRPr sz="289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2980849"/>
            <a:ext cx="4528217" cy="5522391"/>
          </a:xfrm>
        </p:spPr>
        <p:txBody>
          <a:bodyPr/>
          <a:lstStyle>
            <a:lvl1pPr marL="0" indent="0">
              <a:buNone/>
              <a:defRPr sz="2318"/>
            </a:lvl1pPr>
            <a:lvl2pPr marL="662391" indent="0">
              <a:buNone/>
              <a:defRPr sz="2028"/>
            </a:lvl2pPr>
            <a:lvl3pPr marL="1324783" indent="0">
              <a:buNone/>
              <a:defRPr sz="1739"/>
            </a:lvl3pPr>
            <a:lvl4pPr marL="1987174" indent="0">
              <a:buNone/>
              <a:defRPr sz="1449"/>
            </a:lvl4pPr>
            <a:lvl5pPr marL="2649565" indent="0">
              <a:buNone/>
              <a:defRPr sz="1449"/>
            </a:lvl5pPr>
            <a:lvl6pPr marL="3311957" indent="0">
              <a:buNone/>
              <a:defRPr sz="1449"/>
            </a:lvl6pPr>
            <a:lvl7pPr marL="3974348" indent="0">
              <a:buNone/>
              <a:defRPr sz="1449"/>
            </a:lvl7pPr>
            <a:lvl8pPr marL="4636740" indent="0">
              <a:buNone/>
              <a:defRPr sz="1449"/>
            </a:lvl8pPr>
            <a:lvl9pPr marL="5299131" indent="0">
              <a:buNone/>
              <a:defRPr sz="144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0469-F6FF-4F32-9CFC-8BB2BF93B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7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068" y="662411"/>
            <a:ext cx="4528217" cy="2318438"/>
          </a:xfrm>
        </p:spPr>
        <p:txBody>
          <a:bodyPr anchor="b"/>
          <a:lstStyle>
            <a:lvl1pPr>
              <a:defRPr sz="463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8765" y="1430626"/>
            <a:ext cx="7107674" cy="7061116"/>
          </a:xfrm>
        </p:spPr>
        <p:txBody>
          <a:bodyPr anchor="t"/>
          <a:lstStyle>
            <a:lvl1pPr marL="0" indent="0">
              <a:buNone/>
              <a:defRPr sz="4636"/>
            </a:lvl1pPr>
            <a:lvl2pPr marL="662391" indent="0">
              <a:buNone/>
              <a:defRPr sz="4057"/>
            </a:lvl2pPr>
            <a:lvl3pPr marL="1324783" indent="0">
              <a:buNone/>
              <a:defRPr sz="3477"/>
            </a:lvl3pPr>
            <a:lvl4pPr marL="1987174" indent="0">
              <a:buNone/>
              <a:defRPr sz="2898"/>
            </a:lvl4pPr>
            <a:lvl5pPr marL="2649565" indent="0">
              <a:buNone/>
              <a:defRPr sz="2898"/>
            </a:lvl5pPr>
            <a:lvl6pPr marL="3311957" indent="0">
              <a:buNone/>
              <a:defRPr sz="2898"/>
            </a:lvl6pPr>
            <a:lvl7pPr marL="3974348" indent="0">
              <a:buNone/>
              <a:defRPr sz="2898"/>
            </a:lvl7pPr>
            <a:lvl8pPr marL="4636740" indent="0">
              <a:buNone/>
              <a:defRPr sz="2898"/>
            </a:lvl8pPr>
            <a:lvl9pPr marL="5299131" indent="0">
              <a:buNone/>
              <a:defRPr sz="289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068" y="2980849"/>
            <a:ext cx="4528217" cy="5522391"/>
          </a:xfrm>
        </p:spPr>
        <p:txBody>
          <a:bodyPr/>
          <a:lstStyle>
            <a:lvl1pPr marL="0" indent="0">
              <a:buNone/>
              <a:defRPr sz="2318"/>
            </a:lvl1pPr>
            <a:lvl2pPr marL="662391" indent="0">
              <a:buNone/>
              <a:defRPr sz="2028"/>
            </a:lvl2pPr>
            <a:lvl3pPr marL="1324783" indent="0">
              <a:buNone/>
              <a:defRPr sz="1739"/>
            </a:lvl3pPr>
            <a:lvl4pPr marL="1987174" indent="0">
              <a:buNone/>
              <a:defRPr sz="1449"/>
            </a:lvl4pPr>
            <a:lvl5pPr marL="2649565" indent="0">
              <a:buNone/>
              <a:defRPr sz="1449"/>
            </a:lvl5pPr>
            <a:lvl6pPr marL="3311957" indent="0">
              <a:buNone/>
              <a:defRPr sz="1449"/>
            </a:lvl6pPr>
            <a:lvl7pPr marL="3974348" indent="0">
              <a:buNone/>
              <a:defRPr sz="1449"/>
            </a:lvl7pPr>
            <a:lvl8pPr marL="4636740" indent="0">
              <a:buNone/>
              <a:defRPr sz="1449"/>
            </a:lvl8pPr>
            <a:lvl9pPr marL="5299131" indent="0">
              <a:buNone/>
              <a:defRPr sz="144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© NEC Corporation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0469-F6FF-4F32-9CFC-8BB2BF93BF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5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40" y="529011"/>
            <a:ext cx="12109371" cy="192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40" y="2645043"/>
            <a:ext cx="12109371" cy="630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5240" y="9209353"/>
            <a:ext cx="3158966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0701" y="9209353"/>
            <a:ext cx="4738449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5644" y="9209353"/>
            <a:ext cx="3158966" cy="529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6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hdr="0" dt="0"/>
  <p:txStyles>
    <p:titleStyle>
      <a:lvl1pPr algn="l" defTabSz="1324783" rtl="0" eaLnBrk="1" latinLnBrk="0" hangingPunct="1">
        <a:lnSpc>
          <a:spcPct val="90000"/>
        </a:lnSpc>
        <a:spcBef>
          <a:spcPct val="0"/>
        </a:spcBef>
        <a:buNone/>
        <a:defRPr kumimoji="1" sz="63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196" indent="-331196" algn="l" defTabSz="1324783" rtl="0" eaLnBrk="1" latinLnBrk="0" hangingPunct="1">
        <a:lnSpc>
          <a:spcPct val="90000"/>
        </a:lnSpc>
        <a:spcBef>
          <a:spcPts val="1449"/>
        </a:spcBef>
        <a:buFont typeface="Arial" panose="020B0604020202020204" pitchFamily="34" charset="0"/>
        <a:buChar char="•"/>
        <a:defRPr kumimoji="1" sz="4057" kern="1200">
          <a:solidFill>
            <a:schemeClr val="tx1"/>
          </a:solidFill>
          <a:latin typeface="+mn-lt"/>
          <a:ea typeface="+mn-ea"/>
          <a:cs typeface="+mn-cs"/>
        </a:defRPr>
      </a:lvl1pPr>
      <a:lvl2pPr marL="993587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3477" kern="1200">
          <a:solidFill>
            <a:schemeClr val="tx1"/>
          </a:solidFill>
          <a:latin typeface="+mn-lt"/>
          <a:ea typeface="+mn-ea"/>
          <a:cs typeface="+mn-cs"/>
        </a:defRPr>
      </a:lvl2pPr>
      <a:lvl3pPr marL="1655978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2898" kern="1200">
          <a:solidFill>
            <a:schemeClr val="tx1"/>
          </a:solidFill>
          <a:latin typeface="+mn-lt"/>
          <a:ea typeface="+mn-ea"/>
          <a:cs typeface="+mn-cs"/>
        </a:defRPr>
      </a:lvl3pPr>
      <a:lvl4pPr marL="2318370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4pPr>
      <a:lvl5pPr marL="2980761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5pPr>
      <a:lvl6pPr marL="3643152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6pPr>
      <a:lvl7pPr marL="4305544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7pPr>
      <a:lvl8pPr marL="4967935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8pPr>
      <a:lvl9pPr marL="5630327" indent="-331196" algn="l" defTabSz="1324783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1pPr>
      <a:lvl2pPr marL="662391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324783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3pPr>
      <a:lvl4pPr marL="1987174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4pPr>
      <a:lvl5pPr marL="2649565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5pPr>
      <a:lvl6pPr marL="3311957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6pPr>
      <a:lvl7pPr marL="3974348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7pPr>
      <a:lvl8pPr marL="4636740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8pPr>
      <a:lvl9pPr marL="5299131" algn="l" defTabSz="1324783" rtl="0" eaLnBrk="1" latinLnBrk="0" hangingPunct="1">
        <a:defRPr kumimoji="1" sz="26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正方形/長方形 68"/>
          <p:cNvSpPr/>
          <p:nvPr/>
        </p:nvSpPr>
        <p:spPr>
          <a:xfrm>
            <a:off x="-4622" y="-4871"/>
            <a:ext cx="14040000" cy="756000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6948" rtlCol="0" anchor="ctr"/>
          <a:lstStyle/>
          <a:p>
            <a:r>
              <a:rPr lang="en-US" altLang="ja-JP" sz="3600" b="1" dirty="0">
                <a:solidFill>
                  <a:prstClr val="white"/>
                </a:solidFill>
                <a:latin typeface="+mn-ea"/>
              </a:rPr>
              <a:t>KDB</a:t>
            </a:r>
            <a:r>
              <a:rPr lang="ja-JP" altLang="en-US" sz="3600" b="1" dirty="0" smtClean="0">
                <a:solidFill>
                  <a:prstClr val="white"/>
                </a:solidFill>
                <a:latin typeface="+mn-ea"/>
              </a:rPr>
              <a:t>データを用いた介護・医療の一体的分析</a:t>
            </a:r>
            <a:endParaRPr lang="ja-JP" altLang="en-US" sz="3600" b="1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424217" y="34885"/>
            <a:ext cx="2664000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289" y="-99854"/>
            <a:ext cx="2738387" cy="108000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-4622" y="6141556"/>
            <a:ext cx="14042470" cy="3159178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正方形/長方形 224"/>
          <p:cNvSpPr/>
          <p:nvPr/>
        </p:nvSpPr>
        <p:spPr>
          <a:xfrm>
            <a:off x="7142376" y="6235549"/>
            <a:ext cx="6843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2800" b="1" dirty="0">
                <a:solidFill>
                  <a:prstClr val="white"/>
                </a:solidFill>
              </a:rPr>
              <a:t>多次元的社会に</a:t>
            </a:r>
            <a:r>
              <a:rPr lang="ja-JP" altLang="en-US" sz="2800" b="1" dirty="0" smtClean="0">
                <a:solidFill>
                  <a:prstClr val="white"/>
                </a:solidFill>
              </a:rPr>
              <a:t>対応する地域</a:t>
            </a:r>
            <a:r>
              <a:rPr lang="ja-JP" altLang="en-US" sz="2800" b="1" dirty="0">
                <a:solidFill>
                  <a:prstClr val="white"/>
                </a:solidFill>
              </a:rPr>
              <a:t>デザインを実現</a:t>
            </a:r>
            <a:endParaRPr lang="ja-JP" altLang="en-US" sz="2800" dirty="0"/>
          </a:p>
        </p:txBody>
      </p:sp>
      <p:sp>
        <p:nvSpPr>
          <p:cNvPr id="138" name="角丸四角形 137"/>
          <p:cNvSpPr/>
          <p:nvPr/>
        </p:nvSpPr>
        <p:spPr>
          <a:xfrm>
            <a:off x="6708920" y="6777873"/>
            <a:ext cx="1642116" cy="2472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角丸四角形 138"/>
          <p:cNvSpPr/>
          <p:nvPr/>
        </p:nvSpPr>
        <p:spPr>
          <a:xfrm>
            <a:off x="6708920" y="8388825"/>
            <a:ext cx="1260000" cy="28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01" y="7103086"/>
            <a:ext cx="3456000" cy="2312420"/>
          </a:xfrm>
          <a:prstGeom prst="rect">
            <a:avLst/>
          </a:prstGeom>
        </p:spPr>
      </p:pic>
      <p:sp>
        <p:nvSpPr>
          <p:cNvPr id="142" name="テキスト ボックス 141"/>
          <p:cNvSpPr txBox="1"/>
          <p:nvPr/>
        </p:nvSpPr>
        <p:spPr>
          <a:xfrm>
            <a:off x="8920566" y="6901495"/>
            <a:ext cx="48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r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インセンティブ交付金</a:t>
            </a:r>
            <a:endParaRPr lang="en-US" altLang="ja-JP" sz="2400" b="1" dirty="0" smtClean="0">
              <a:solidFill>
                <a:schemeClr val="bg1"/>
              </a:solidFill>
              <a:latin typeface="+mn-ea"/>
            </a:endParaRPr>
          </a:p>
          <a:p>
            <a:pPr marL="182563" indent="-182563" algn="r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保険者機能の強化</a:t>
            </a:r>
            <a:endParaRPr lang="en-US" altLang="ja-JP" sz="2400" b="1" dirty="0" smtClean="0">
              <a:solidFill>
                <a:schemeClr val="bg1"/>
              </a:solidFill>
              <a:latin typeface="+mn-ea"/>
            </a:endParaRPr>
          </a:p>
          <a:p>
            <a:pPr marL="182563" indent="-182563" algn="r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医療費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・介護費の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適正化</a:t>
            </a:r>
            <a:endParaRPr lang="en-US" altLang="ja-JP" sz="2400" b="1" dirty="0" smtClean="0">
              <a:solidFill>
                <a:schemeClr val="bg1"/>
              </a:solidFill>
              <a:latin typeface="+mn-ea"/>
            </a:endParaRPr>
          </a:p>
          <a:p>
            <a:pPr marL="182563" indent="-182563" algn="r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保健事業・介護予防の一体的実施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  <a:p>
            <a:pPr marL="182563" indent="-182563" algn="r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地域振興　など</a:t>
            </a:r>
            <a:endParaRPr kumimoji="1" lang="ja-JP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52393" y="6279985"/>
            <a:ext cx="6657973" cy="2938534"/>
          </a:xfrm>
          <a:prstGeom prst="roundRect">
            <a:avLst>
              <a:gd name="adj" fmla="val 45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253901" y="6694077"/>
            <a:ext cx="3132000" cy="1044000"/>
          </a:xfrm>
          <a:prstGeom prst="roundRect">
            <a:avLst>
              <a:gd name="adj" fmla="val 9559"/>
            </a:avLst>
          </a:prstGeom>
          <a:solidFill>
            <a:schemeClr val="bg1"/>
          </a:solidFill>
          <a:ln w="47625" cmpd="sng">
            <a:solidFill>
              <a:srgbClr val="DC4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31">
              <a:solidFill>
                <a:prstClr val="white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3553628" y="6789868"/>
            <a:ext cx="3024000" cy="936000"/>
          </a:xfrm>
          <a:prstGeom prst="roundRect">
            <a:avLst>
              <a:gd name="adj" fmla="val 11251"/>
            </a:avLst>
          </a:prstGeom>
          <a:solidFill>
            <a:schemeClr val="bg1"/>
          </a:solidFill>
          <a:ln>
            <a:solidFill>
              <a:srgbClr val="DC4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31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54073" y="6800233"/>
            <a:ext cx="3068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DC444C"/>
                </a:solidFill>
              </a:rPr>
              <a:t>課題と資源の見える</a:t>
            </a:r>
            <a:r>
              <a:rPr lang="ja-JP" altLang="en-US" sz="2400" b="1" dirty="0" smtClean="0">
                <a:solidFill>
                  <a:srgbClr val="DC444C"/>
                </a:solidFill>
              </a:rPr>
              <a:t>化</a:t>
            </a:r>
            <a:endParaRPr lang="ja-JP" altLang="en-US" sz="2400" b="1" dirty="0">
              <a:solidFill>
                <a:srgbClr val="DC444C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679223" y="6909818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2400" b="1" dirty="0" smtClean="0">
                <a:solidFill>
                  <a:srgbClr val="DC444C"/>
                </a:solidFill>
              </a:rPr>
              <a:t>施策立案と目標設定</a:t>
            </a:r>
            <a:endParaRPr lang="ja-JP" altLang="en-US" sz="2400" b="1" dirty="0">
              <a:solidFill>
                <a:srgbClr val="DC444C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024110" y="7312023"/>
            <a:ext cx="2520000" cy="32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8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根拠に基づき施策提案</a:t>
            </a:r>
            <a:endParaRPr lang="ja-JP" altLang="en-US" sz="18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580737" y="6546513"/>
            <a:ext cx="1008000" cy="360000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800" b="1" dirty="0" smtClean="0"/>
              <a:t>Step 2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3558017" y="8031648"/>
            <a:ext cx="3024000" cy="936000"/>
          </a:xfrm>
          <a:prstGeom prst="roundRect">
            <a:avLst>
              <a:gd name="adj" fmla="val 11251"/>
            </a:avLst>
          </a:prstGeom>
          <a:solidFill>
            <a:schemeClr val="bg1"/>
          </a:solidFill>
          <a:ln>
            <a:solidFill>
              <a:srgbClr val="DC4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31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103873" y="8151598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2400" b="1" dirty="0" smtClean="0">
                <a:solidFill>
                  <a:srgbClr val="DC444C"/>
                </a:solidFill>
              </a:rPr>
              <a:t>施策実施</a:t>
            </a:r>
            <a:endParaRPr lang="ja-JP" altLang="en-US" sz="2400" b="1" dirty="0">
              <a:solidFill>
                <a:srgbClr val="DC444C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670690" y="8553803"/>
            <a:ext cx="2880000" cy="360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800" dirty="0">
                <a:solidFill>
                  <a:prstClr val="black"/>
                </a:solidFill>
                <a:cs typeface="Meiryo UI" panose="020B0604030504040204" pitchFamily="50" charset="-128"/>
              </a:rPr>
              <a:t>効果が最大になるようフォロー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5585126" y="7788293"/>
            <a:ext cx="1008000" cy="360000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800" b="1" dirty="0" smtClean="0"/>
              <a:t>Step 3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358639" y="8031648"/>
            <a:ext cx="3024000" cy="936000"/>
          </a:xfrm>
          <a:prstGeom prst="roundRect">
            <a:avLst>
              <a:gd name="adj" fmla="val 11251"/>
            </a:avLst>
          </a:prstGeom>
          <a:solidFill>
            <a:schemeClr val="bg1"/>
          </a:solidFill>
          <a:ln>
            <a:solidFill>
              <a:srgbClr val="DC4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231" dirty="0">
              <a:solidFill>
                <a:prstClr val="white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79074" y="8138346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DC444C"/>
                </a:solidFill>
              </a:rPr>
              <a:t>効果測定と改善</a:t>
            </a:r>
            <a:endParaRPr lang="ja-JP" altLang="en-US" sz="2400" b="1" dirty="0">
              <a:solidFill>
                <a:srgbClr val="DC444C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57287" y="7788293"/>
            <a:ext cx="1008000" cy="360000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800" b="1" dirty="0" smtClean="0"/>
              <a:t>Step 4</a:t>
            </a:r>
          </a:p>
        </p:txBody>
      </p:sp>
      <p:grpSp>
        <p:nvGrpSpPr>
          <p:cNvPr id="57" name="グループ化 56"/>
          <p:cNvGrpSpPr>
            <a:grpSpLocks noChangeAspect="1"/>
          </p:cNvGrpSpPr>
          <p:nvPr/>
        </p:nvGrpSpPr>
        <p:grpSpPr bwMode="gray">
          <a:xfrm>
            <a:off x="2690260" y="7096870"/>
            <a:ext cx="1584000" cy="1584000"/>
            <a:chOff x="7230019" y="1095153"/>
            <a:chExt cx="1185198" cy="1185198"/>
          </a:xfrm>
          <a:solidFill>
            <a:srgbClr val="EC989C">
              <a:alpha val="30000"/>
            </a:srgbClr>
          </a:solidFill>
        </p:grpSpPr>
        <p:sp>
          <p:nvSpPr>
            <p:cNvPr id="58" name="Freeform 5"/>
            <p:cNvSpPr>
              <a:spLocks noChangeAspect="1"/>
            </p:cNvSpPr>
            <p:nvPr/>
          </p:nvSpPr>
          <p:spPr bwMode="gray">
            <a:xfrm>
              <a:off x="7690106" y="1733020"/>
              <a:ext cx="661735" cy="547331"/>
            </a:xfrm>
            <a:custGeom>
              <a:avLst/>
              <a:gdLst>
                <a:gd name="T0" fmla="*/ 417 w 417"/>
                <a:gd name="T1" fmla="*/ 2 h 345"/>
                <a:gd name="T2" fmla="*/ 323 w 417"/>
                <a:gd name="T3" fmla="*/ 76 h 345"/>
                <a:gd name="T4" fmla="*/ 264 w 417"/>
                <a:gd name="T5" fmla="*/ 0 h 345"/>
                <a:gd name="T6" fmla="*/ 116 w 417"/>
                <a:gd name="T7" fmla="*/ 152 h 345"/>
                <a:gd name="T8" fmla="*/ 118 w 417"/>
                <a:gd name="T9" fmla="*/ 123 h 345"/>
                <a:gd name="T10" fmla="*/ 0 w 417"/>
                <a:gd name="T11" fmla="*/ 214 h 345"/>
                <a:gd name="T12" fmla="*/ 104 w 417"/>
                <a:gd name="T13" fmla="*/ 345 h 345"/>
                <a:gd name="T14" fmla="*/ 106 w 417"/>
                <a:gd name="T15" fmla="*/ 306 h 345"/>
                <a:gd name="T16" fmla="*/ 417 w 417"/>
                <a:gd name="T17" fmla="*/ 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345">
                  <a:moveTo>
                    <a:pt x="417" y="2"/>
                  </a:moveTo>
                  <a:cubicBezTo>
                    <a:pt x="323" y="76"/>
                    <a:pt x="323" y="76"/>
                    <a:pt x="323" y="76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52" y="77"/>
                    <a:pt x="192" y="138"/>
                    <a:pt x="116" y="152"/>
                  </a:cubicBezTo>
                  <a:cubicBezTo>
                    <a:pt x="118" y="123"/>
                    <a:pt x="118" y="123"/>
                    <a:pt x="118" y="123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104" y="345"/>
                    <a:pt x="104" y="345"/>
                    <a:pt x="104" y="345"/>
                  </a:cubicBezTo>
                  <a:cubicBezTo>
                    <a:pt x="106" y="306"/>
                    <a:pt x="106" y="306"/>
                    <a:pt x="106" y="306"/>
                  </a:cubicBezTo>
                  <a:cubicBezTo>
                    <a:pt x="271" y="295"/>
                    <a:pt x="403" y="165"/>
                    <a:pt x="41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849" tIns="46924" rIns="93849" bIns="46924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31">
                <a:solidFill>
                  <a:prstClr val="black"/>
                </a:solidFill>
              </a:endParaRPr>
            </a:p>
          </p:txBody>
        </p:sp>
        <p:sp>
          <p:nvSpPr>
            <p:cNvPr id="59" name="Freeform 6"/>
            <p:cNvSpPr>
              <a:spLocks noChangeAspect="1"/>
            </p:cNvSpPr>
            <p:nvPr/>
          </p:nvSpPr>
          <p:spPr bwMode="gray">
            <a:xfrm>
              <a:off x="7230019" y="1555240"/>
              <a:ext cx="545685" cy="663107"/>
            </a:xfrm>
            <a:custGeom>
              <a:avLst/>
              <a:gdLst>
                <a:gd name="T0" fmla="*/ 344 w 344"/>
                <a:gd name="T1" fmla="*/ 265 h 418"/>
                <a:gd name="T2" fmla="*/ 193 w 344"/>
                <a:gd name="T3" fmla="*/ 116 h 418"/>
                <a:gd name="T4" fmla="*/ 222 w 344"/>
                <a:gd name="T5" fmla="*/ 118 h 418"/>
                <a:gd name="T6" fmla="*/ 131 w 344"/>
                <a:gd name="T7" fmla="*/ 0 h 418"/>
                <a:gd name="T8" fmla="*/ 0 w 344"/>
                <a:gd name="T9" fmla="*/ 104 h 418"/>
                <a:gd name="T10" fmla="*/ 39 w 344"/>
                <a:gd name="T11" fmla="*/ 106 h 418"/>
                <a:gd name="T12" fmla="*/ 344 w 344"/>
                <a:gd name="T13" fmla="*/ 418 h 418"/>
                <a:gd name="T14" fmla="*/ 269 w 344"/>
                <a:gd name="T15" fmla="*/ 323 h 418"/>
                <a:gd name="T16" fmla="*/ 344 w 344"/>
                <a:gd name="T17" fmla="*/ 265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418">
                  <a:moveTo>
                    <a:pt x="344" y="265"/>
                  </a:moveTo>
                  <a:cubicBezTo>
                    <a:pt x="267" y="253"/>
                    <a:pt x="206" y="192"/>
                    <a:pt x="193" y="116"/>
                  </a:cubicBezTo>
                  <a:cubicBezTo>
                    <a:pt x="222" y="118"/>
                    <a:pt x="222" y="118"/>
                    <a:pt x="222" y="118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50" y="271"/>
                    <a:pt x="180" y="404"/>
                    <a:pt x="344" y="418"/>
                  </a:cubicBezTo>
                  <a:cubicBezTo>
                    <a:pt x="269" y="323"/>
                    <a:pt x="269" y="323"/>
                    <a:pt x="269" y="323"/>
                  </a:cubicBezTo>
                  <a:lnTo>
                    <a:pt x="344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849" tIns="46924" rIns="93849" bIns="46924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31">
                <a:solidFill>
                  <a:prstClr val="black"/>
                </a:solidFill>
              </a:endParaRPr>
            </a:p>
          </p:txBody>
        </p:sp>
        <p:sp>
          <p:nvSpPr>
            <p:cNvPr id="60" name="Freeform 7"/>
            <p:cNvSpPr>
              <a:spLocks noChangeAspect="1"/>
            </p:cNvSpPr>
            <p:nvPr/>
          </p:nvSpPr>
          <p:spPr bwMode="gray">
            <a:xfrm>
              <a:off x="7292022" y="1095153"/>
              <a:ext cx="663107" cy="545685"/>
            </a:xfrm>
            <a:custGeom>
              <a:avLst/>
              <a:gdLst>
                <a:gd name="T0" fmla="*/ 418 w 418"/>
                <a:gd name="T1" fmla="*/ 131 h 344"/>
                <a:gd name="T2" fmla="*/ 314 w 418"/>
                <a:gd name="T3" fmla="*/ 0 h 344"/>
                <a:gd name="T4" fmla="*/ 312 w 418"/>
                <a:gd name="T5" fmla="*/ 39 h 344"/>
                <a:gd name="T6" fmla="*/ 0 w 418"/>
                <a:gd name="T7" fmla="*/ 344 h 344"/>
                <a:gd name="T8" fmla="*/ 95 w 418"/>
                <a:gd name="T9" fmla="*/ 269 h 344"/>
                <a:gd name="T10" fmla="*/ 153 w 418"/>
                <a:gd name="T11" fmla="*/ 344 h 344"/>
                <a:gd name="T12" fmla="*/ 302 w 418"/>
                <a:gd name="T13" fmla="*/ 193 h 344"/>
                <a:gd name="T14" fmla="*/ 300 w 418"/>
                <a:gd name="T15" fmla="*/ 222 h 344"/>
                <a:gd name="T16" fmla="*/ 418 w 418"/>
                <a:gd name="T17" fmla="*/ 13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344">
                  <a:moveTo>
                    <a:pt x="418" y="131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147" y="50"/>
                    <a:pt x="14" y="180"/>
                    <a:pt x="0" y="344"/>
                  </a:cubicBezTo>
                  <a:cubicBezTo>
                    <a:pt x="95" y="269"/>
                    <a:pt x="95" y="269"/>
                    <a:pt x="95" y="269"/>
                  </a:cubicBezTo>
                  <a:cubicBezTo>
                    <a:pt x="153" y="344"/>
                    <a:pt x="153" y="344"/>
                    <a:pt x="153" y="344"/>
                  </a:cubicBezTo>
                  <a:cubicBezTo>
                    <a:pt x="166" y="268"/>
                    <a:pt x="225" y="207"/>
                    <a:pt x="302" y="193"/>
                  </a:cubicBezTo>
                  <a:cubicBezTo>
                    <a:pt x="300" y="222"/>
                    <a:pt x="300" y="222"/>
                    <a:pt x="300" y="222"/>
                  </a:cubicBezTo>
                  <a:lnTo>
                    <a:pt x="418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849" tIns="46924" rIns="93849" bIns="46924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31">
                <a:solidFill>
                  <a:prstClr val="black"/>
                </a:solidFill>
              </a:endParaRPr>
            </a:p>
          </p:txBody>
        </p:sp>
        <p:sp>
          <p:nvSpPr>
            <p:cNvPr id="61" name="Freeform 8"/>
            <p:cNvSpPr>
              <a:spLocks noChangeAspect="1"/>
            </p:cNvSpPr>
            <p:nvPr/>
          </p:nvSpPr>
          <p:spPr bwMode="gray">
            <a:xfrm>
              <a:off x="7867886" y="1156882"/>
              <a:ext cx="547331" cy="663382"/>
            </a:xfrm>
            <a:custGeom>
              <a:avLst/>
              <a:gdLst>
                <a:gd name="T0" fmla="*/ 305 w 345"/>
                <a:gd name="T1" fmla="*/ 312 h 418"/>
                <a:gd name="T2" fmla="*/ 2 w 345"/>
                <a:gd name="T3" fmla="*/ 0 h 418"/>
                <a:gd name="T4" fmla="*/ 76 w 345"/>
                <a:gd name="T5" fmla="*/ 95 h 418"/>
                <a:gd name="T6" fmla="*/ 0 w 345"/>
                <a:gd name="T7" fmla="*/ 154 h 418"/>
                <a:gd name="T8" fmla="*/ 151 w 345"/>
                <a:gd name="T9" fmla="*/ 302 h 418"/>
                <a:gd name="T10" fmla="*/ 123 w 345"/>
                <a:gd name="T11" fmla="*/ 300 h 418"/>
                <a:gd name="T12" fmla="*/ 214 w 345"/>
                <a:gd name="T13" fmla="*/ 418 h 418"/>
                <a:gd name="T14" fmla="*/ 345 w 345"/>
                <a:gd name="T15" fmla="*/ 314 h 418"/>
                <a:gd name="T16" fmla="*/ 305 w 345"/>
                <a:gd name="T17" fmla="*/ 31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418">
                  <a:moveTo>
                    <a:pt x="305" y="312"/>
                  </a:moveTo>
                  <a:cubicBezTo>
                    <a:pt x="294" y="147"/>
                    <a:pt x="165" y="15"/>
                    <a:pt x="2" y="0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76" y="166"/>
                    <a:pt x="137" y="226"/>
                    <a:pt x="151" y="302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214" y="418"/>
                    <a:pt x="214" y="418"/>
                    <a:pt x="214" y="418"/>
                  </a:cubicBezTo>
                  <a:cubicBezTo>
                    <a:pt x="345" y="314"/>
                    <a:pt x="345" y="314"/>
                    <a:pt x="345" y="314"/>
                  </a:cubicBezTo>
                  <a:lnTo>
                    <a:pt x="305" y="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3849" tIns="46924" rIns="93849" bIns="46924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231">
                <a:solidFill>
                  <a:prstClr val="black"/>
                </a:solidFill>
              </a:endParaRPr>
            </a:p>
          </p:txBody>
        </p:sp>
      </p:grpSp>
      <p:sp>
        <p:nvSpPr>
          <p:cNvPr id="62" name="角丸四角形 61"/>
          <p:cNvSpPr/>
          <p:nvPr/>
        </p:nvSpPr>
        <p:spPr>
          <a:xfrm>
            <a:off x="238054" y="1903529"/>
            <a:ext cx="6624000" cy="3883622"/>
          </a:xfrm>
          <a:prstGeom prst="roundRect">
            <a:avLst>
              <a:gd name="adj" fmla="val 5375"/>
            </a:avLst>
          </a:prstGeom>
          <a:noFill/>
          <a:ln w="19050">
            <a:solidFill>
              <a:srgbClr val="EC9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-9208" y="5168086"/>
            <a:ext cx="6871261" cy="648000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ja-JP" altLang="en-US" sz="1800" b="1" dirty="0">
                <a:latin typeface="+mn-ea"/>
              </a:rPr>
              <a:t>⾼齢者の医療・介護等の情報を⼀括把握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ja-JP" altLang="en-US" sz="1800" b="1" dirty="0" smtClean="0">
                <a:latin typeface="+mn-ea"/>
              </a:rPr>
              <a:t>市町村ごと、小地域ごとの</a:t>
            </a:r>
            <a:r>
              <a:rPr lang="ja-JP" altLang="en-US" sz="1800" b="1" dirty="0">
                <a:latin typeface="+mn-ea"/>
              </a:rPr>
              <a:t>健康課題を整理・分析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2393" y="1744139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DC444C"/>
                </a:solidFill>
              </a:rPr>
              <a:t>分析対象</a:t>
            </a:r>
            <a:endParaRPr kumimoji="1" lang="ja-JP" altLang="en-US" sz="2000" b="1" dirty="0">
              <a:solidFill>
                <a:srgbClr val="DC444C"/>
              </a:solidFill>
            </a:endParaRPr>
          </a:p>
        </p:txBody>
      </p:sp>
      <p:grpSp>
        <p:nvGrpSpPr>
          <p:cNvPr id="73" name="グループ化 72"/>
          <p:cNvGrpSpPr>
            <a:grpSpLocks/>
          </p:cNvGrpSpPr>
          <p:nvPr/>
        </p:nvGrpSpPr>
        <p:grpSpPr bwMode="gray">
          <a:xfrm>
            <a:off x="1957395" y="2673983"/>
            <a:ext cx="1476000" cy="921222"/>
            <a:chOff x="4197452" y="2618983"/>
            <a:chExt cx="2815136" cy="2715412"/>
          </a:xfrm>
        </p:grpSpPr>
        <p:sp>
          <p:nvSpPr>
            <p:cNvPr id="84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85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DC44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 dirty="0"/>
            </a:p>
          </p:txBody>
        </p:sp>
      </p:grpSp>
      <p:grpSp>
        <p:nvGrpSpPr>
          <p:cNvPr id="74" name="グループ化 73"/>
          <p:cNvGrpSpPr>
            <a:grpSpLocks/>
          </p:cNvGrpSpPr>
          <p:nvPr/>
        </p:nvGrpSpPr>
        <p:grpSpPr bwMode="gray">
          <a:xfrm>
            <a:off x="3391730" y="2673983"/>
            <a:ext cx="1476000" cy="921222"/>
            <a:chOff x="4197452" y="2618983"/>
            <a:chExt cx="2815136" cy="2715412"/>
          </a:xfrm>
        </p:grpSpPr>
        <p:sp>
          <p:nvSpPr>
            <p:cNvPr id="81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83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DC44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 dirty="0"/>
            </a:p>
          </p:txBody>
        </p:sp>
      </p:grpSp>
      <p:grpSp>
        <p:nvGrpSpPr>
          <p:cNvPr id="75" name="グループ化 74"/>
          <p:cNvGrpSpPr>
            <a:grpSpLocks/>
          </p:cNvGrpSpPr>
          <p:nvPr/>
        </p:nvGrpSpPr>
        <p:grpSpPr bwMode="gray">
          <a:xfrm>
            <a:off x="4820843" y="2673983"/>
            <a:ext cx="1476000" cy="921222"/>
            <a:chOff x="4197452" y="2618983"/>
            <a:chExt cx="2815136" cy="2715412"/>
          </a:xfrm>
        </p:grpSpPr>
        <p:sp>
          <p:nvSpPr>
            <p:cNvPr id="79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80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DC44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 dirty="0"/>
            </a:p>
          </p:txBody>
        </p:sp>
      </p:grpSp>
      <p:grpSp>
        <p:nvGrpSpPr>
          <p:cNvPr id="76" name="グループ化 75"/>
          <p:cNvGrpSpPr>
            <a:grpSpLocks/>
          </p:cNvGrpSpPr>
          <p:nvPr/>
        </p:nvGrpSpPr>
        <p:grpSpPr bwMode="gray">
          <a:xfrm>
            <a:off x="535829" y="2673983"/>
            <a:ext cx="1476000" cy="921222"/>
            <a:chOff x="4197452" y="2618983"/>
            <a:chExt cx="2815136" cy="2715412"/>
          </a:xfrm>
        </p:grpSpPr>
        <p:sp>
          <p:nvSpPr>
            <p:cNvPr id="77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b="1" dirty="0">
                <a:latin typeface="+mj-ea"/>
                <a:ea typeface="+mj-ea"/>
              </a:endParaRPr>
            </a:p>
          </p:txBody>
        </p:sp>
        <p:sp>
          <p:nvSpPr>
            <p:cNvPr id="78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DC444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00" dirty="0"/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1963107" y="2988007"/>
            <a:ext cx="14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+mn-ea"/>
              </a:rPr>
              <a:t>ニーズ調査</a:t>
            </a:r>
            <a:endParaRPr kumimoji="1" lang="en-US" altLang="ja-JP" sz="16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+mn-ea"/>
              </a:rPr>
              <a:t>データ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398869" y="2988008"/>
            <a:ext cx="14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要介護認定</a:t>
            </a: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データ</a:t>
            </a:r>
            <a:endParaRPr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832154" y="2988007"/>
            <a:ext cx="14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介護保険料</a:t>
            </a: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賦課データ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38951" y="2972897"/>
            <a:ext cx="140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  <a:latin typeface="+mn-ea"/>
              </a:rPr>
              <a:t>KDB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突合</a:t>
            </a:r>
          </a:p>
          <a:p>
            <a:pPr algn="ctr"/>
            <a:r>
              <a:rPr lang="en-US" altLang="ja-JP" sz="1600" b="1" dirty="0">
                <a:solidFill>
                  <a:schemeClr val="bg1"/>
                </a:solidFill>
                <a:latin typeface="+mn-ea"/>
              </a:rPr>
              <a:t>CSV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データ</a:t>
            </a:r>
            <a:endParaRPr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424190" y="2498652"/>
            <a:ext cx="5941672" cy="1164012"/>
          </a:xfrm>
          <a:prstGeom prst="roundRect">
            <a:avLst>
              <a:gd name="adj" fmla="val 7287"/>
            </a:avLst>
          </a:prstGeom>
          <a:noFill/>
          <a:ln>
            <a:solidFill>
              <a:srgbClr val="EC989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33099" y="2359196"/>
            <a:ext cx="900000" cy="288000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ヘルスデータ</a:t>
            </a:r>
            <a:endParaRPr kumimoji="1" lang="ja-JP" altLang="en-US" sz="1100" dirty="0"/>
          </a:p>
        </p:txBody>
      </p:sp>
      <p:grpSp>
        <p:nvGrpSpPr>
          <p:cNvPr id="95" name="グループ化 94"/>
          <p:cNvGrpSpPr>
            <a:grpSpLocks/>
          </p:cNvGrpSpPr>
          <p:nvPr/>
        </p:nvGrpSpPr>
        <p:grpSpPr bwMode="gray">
          <a:xfrm>
            <a:off x="563904" y="4203282"/>
            <a:ext cx="1116000" cy="684000"/>
            <a:chOff x="4197452" y="2618983"/>
            <a:chExt cx="2815136" cy="2715412"/>
          </a:xfrm>
        </p:grpSpPr>
        <p:sp>
          <p:nvSpPr>
            <p:cNvPr id="108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9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C4DAF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96" name="グループ化 95"/>
          <p:cNvGrpSpPr>
            <a:grpSpLocks/>
          </p:cNvGrpSpPr>
          <p:nvPr/>
        </p:nvGrpSpPr>
        <p:grpSpPr bwMode="gray">
          <a:xfrm>
            <a:off x="1640353" y="4203282"/>
            <a:ext cx="1116000" cy="684000"/>
            <a:chOff x="4197452" y="2618983"/>
            <a:chExt cx="2815136" cy="2715412"/>
          </a:xfrm>
        </p:grpSpPr>
        <p:sp>
          <p:nvSpPr>
            <p:cNvPr id="106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7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C4DAF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97" name="グループ化 96"/>
          <p:cNvGrpSpPr>
            <a:grpSpLocks/>
          </p:cNvGrpSpPr>
          <p:nvPr/>
        </p:nvGrpSpPr>
        <p:grpSpPr bwMode="gray">
          <a:xfrm>
            <a:off x="2732291" y="4203282"/>
            <a:ext cx="1116000" cy="684000"/>
            <a:chOff x="4197452" y="2618983"/>
            <a:chExt cx="2815136" cy="2715412"/>
          </a:xfrm>
        </p:grpSpPr>
        <p:sp>
          <p:nvSpPr>
            <p:cNvPr id="104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5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C4DAF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98" name="グループ化 97"/>
          <p:cNvGrpSpPr>
            <a:grpSpLocks/>
          </p:cNvGrpSpPr>
          <p:nvPr/>
        </p:nvGrpSpPr>
        <p:grpSpPr bwMode="gray">
          <a:xfrm>
            <a:off x="3808738" y="4203282"/>
            <a:ext cx="1116000" cy="684000"/>
            <a:chOff x="4197452" y="2618983"/>
            <a:chExt cx="2815136" cy="2715412"/>
          </a:xfrm>
        </p:grpSpPr>
        <p:sp>
          <p:nvSpPr>
            <p:cNvPr id="102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3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C4DAF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99" name="グループ化 98"/>
          <p:cNvGrpSpPr>
            <a:grpSpLocks/>
          </p:cNvGrpSpPr>
          <p:nvPr/>
        </p:nvGrpSpPr>
        <p:grpSpPr bwMode="gray">
          <a:xfrm>
            <a:off x="4900682" y="4203282"/>
            <a:ext cx="1116000" cy="684000"/>
            <a:chOff x="4197452" y="2618983"/>
            <a:chExt cx="2815136" cy="2715412"/>
          </a:xfrm>
        </p:grpSpPr>
        <p:sp>
          <p:nvSpPr>
            <p:cNvPr id="100" name="円/楕円 19"/>
            <p:cNvSpPr/>
            <p:nvPr/>
          </p:nvSpPr>
          <p:spPr bwMode="gray">
            <a:xfrm>
              <a:off x="4197452" y="2618983"/>
              <a:ext cx="2815136" cy="2715412"/>
            </a:xfrm>
            <a:custGeom>
              <a:avLst/>
              <a:gdLst/>
              <a:ahLst/>
              <a:cxnLst/>
              <a:rect l="l" t="t" r="r" b="b"/>
              <a:pathLst>
                <a:path w="2815136" h="2715412">
                  <a:moveTo>
                    <a:pt x="1407568" y="0"/>
                  </a:moveTo>
                  <a:cubicBezTo>
                    <a:pt x="2184946" y="0"/>
                    <a:pt x="2815136" y="205298"/>
                    <a:pt x="2815136" y="458546"/>
                  </a:cubicBezTo>
                  <a:lnTo>
                    <a:pt x="2815136" y="2256865"/>
                  </a:lnTo>
                  <a:lnTo>
                    <a:pt x="2815136" y="2256865"/>
                  </a:lnTo>
                  <a:cubicBezTo>
                    <a:pt x="2815136" y="2256866"/>
                    <a:pt x="2815136" y="2256866"/>
                    <a:pt x="2815136" y="2256866"/>
                  </a:cubicBezTo>
                  <a:cubicBezTo>
                    <a:pt x="2815136" y="2510114"/>
                    <a:pt x="2184946" y="2715412"/>
                    <a:pt x="1407568" y="2715412"/>
                  </a:cubicBezTo>
                  <a:cubicBezTo>
                    <a:pt x="630190" y="2715412"/>
                    <a:pt x="0" y="2510114"/>
                    <a:pt x="0" y="2256866"/>
                  </a:cubicBezTo>
                  <a:lnTo>
                    <a:pt x="0" y="2256865"/>
                  </a:lnTo>
                  <a:lnTo>
                    <a:pt x="0" y="2256865"/>
                  </a:lnTo>
                  <a:lnTo>
                    <a:pt x="0" y="458546"/>
                  </a:lnTo>
                  <a:cubicBezTo>
                    <a:pt x="0" y="205298"/>
                    <a:pt x="630190" y="0"/>
                    <a:pt x="14075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+mj-ea"/>
                <a:ea typeface="+mj-ea"/>
              </a:endParaRPr>
            </a:p>
          </p:txBody>
        </p:sp>
        <p:sp>
          <p:nvSpPr>
            <p:cNvPr id="101" name="Oval 97"/>
            <p:cNvSpPr>
              <a:spLocks noChangeAspect="1" noChangeArrowheads="1"/>
            </p:cNvSpPr>
            <p:nvPr/>
          </p:nvSpPr>
          <p:spPr bwMode="gray">
            <a:xfrm>
              <a:off x="4319955" y="2735580"/>
              <a:ext cx="2570130" cy="2491513"/>
            </a:xfrm>
            <a:custGeom>
              <a:avLst/>
              <a:gdLst/>
              <a:ahLst/>
              <a:cxnLst/>
              <a:rect l="l" t="t" r="r" b="b"/>
              <a:pathLst>
                <a:path w="674688" h="654050">
                  <a:moveTo>
                    <a:pt x="0" y="136525"/>
                  </a:moveTo>
                  <a:cubicBezTo>
                    <a:pt x="60857" y="181035"/>
                    <a:pt x="202106" y="205177"/>
                    <a:pt x="337344" y="205177"/>
                  </a:cubicBezTo>
                  <a:cubicBezTo>
                    <a:pt x="472582" y="205177"/>
                    <a:pt x="614581" y="181035"/>
                    <a:pt x="674687" y="136525"/>
                  </a:cubicBezTo>
                  <a:cubicBezTo>
                    <a:pt x="674687" y="136525"/>
                    <a:pt x="674687" y="136525"/>
                    <a:pt x="673936" y="570311"/>
                  </a:cubicBezTo>
                  <a:cubicBezTo>
                    <a:pt x="665671" y="606522"/>
                    <a:pt x="539449" y="654050"/>
                    <a:pt x="337344" y="654050"/>
                  </a:cubicBezTo>
                  <a:cubicBezTo>
                    <a:pt x="135238" y="654050"/>
                    <a:pt x="9016" y="606522"/>
                    <a:pt x="752" y="570311"/>
                  </a:cubicBezTo>
                  <a:cubicBezTo>
                    <a:pt x="752" y="570311"/>
                    <a:pt x="752" y="570311"/>
                    <a:pt x="0" y="136525"/>
                  </a:cubicBezTo>
                  <a:close/>
                  <a:moveTo>
                    <a:pt x="337344" y="0"/>
                  </a:moveTo>
                  <a:cubicBezTo>
                    <a:pt x="523654" y="0"/>
                    <a:pt x="674688" y="39091"/>
                    <a:pt x="674688" y="87313"/>
                  </a:cubicBezTo>
                  <a:cubicBezTo>
                    <a:pt x="674688" y="135535"/>
                    <a:pt x="523654" y="174626"/>
                    <a:pt x="337344" y="174626"/>
                  </a:cubicBezTo>
                  <a:cubicBezTo>
                    <a:pt x="151034" y="174626"/>
                    <a:pt x="0" y="135535"/>
                    <a:pt x="0" y="87313"/>
                  </a:cubicBezTo>
                  <a:cubicBezTo>
                    <a:pt x="0" y="39091"/>
                    <a:pt x="151034" y="0"/>
                    <a:pt x="337344" y="0"/>
                  </a:cubicBezTo>
                  <a:close/>
                </a:path>
              </a:pathLst>
            </a:custGeom>
            <a:solidFill>
              <a:srgbClr val="C4DAF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90" name="テキスト ボックス 89"/>
          <p:cNvSpPr txBox="1"/>
          <p:nvPr/>
        </p:nvSpPr>
        <p:spPr>
          <a:xfrm>
            <a:off x="650433" y="4383964"/>
            <a:ext cx="9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6E9FBA"/>
                </a:solidFill>
                <a:latin typeface="+mn-ea"/>
              </a:rPr>
              <a:t>医療</a:t>
            </a: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機関</a:t>
            </a:r>
            <a:r>
              <a:rPr lang="en-US" altLang="ja-JP" sz="1200" b="1" dirty="0" smtClean="0">
                <a:solidFill>
                  <a:srgbClr val="6E9FBA"/>
                </a:solidFill>
                <a:latin typeface="+mn-ea"/>
              </a:rPr>
              <a:t/>
            </a:r>
            <a:br>
              <a:rPr lang="en-US" altLang="ja-JP" sz="1200" b="1" dirty="0" smtClean="0">
                <a:solidFill>
                  <a:srgbClr val="6E9FBA"/>
                </a:solidFill>
                <a:latin typeface="+mn-ea"/>
              </a:rPr>
            </a:b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データ</a:t>
            </a:r>
            <a:endParaRPr kumimoji="1" lang="ja-JP" altLang="en-US" sz="1200" b="1" dirty="0">
              <a:solidFill>
                <a:srgbClr val="6E9FBA"/>
              </a:solidFill>
              <a:latin typeface="+mn-ea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704932" y="4470356"/>
            <a:ext cx="9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6E9FBA"/>
                </a:solidFill>
                <a:latin typeface="+mn-ea"/>
              </a:rPr>
              <a:t>公園データ</a:t>
            </a:r>
            <a:endParaRPr kumimoji="1" lang="ja-JP" altLang="en-US" sz="1200" b="1" dirty="0">
              <a:solidFill>
                <a:srgbClr val="6E9FBA"/>
              </a:solidFill>
              <a:latin typeface="+mn-ea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827023" y="4399596"/>
            <a:ext cx="9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6E9FBA"/>
                </a:solidFill>
                <a:latin typeface="+mn-ea"/>
              </a:rPr>
              <a:t>福祉</a:t>
            </a: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施設</a:t>
            </a:r>
            <a:r>
              <a:rPr lang="en-US" altLang="ja-JP" sz="1200" b="1" dirty="0" smtClean="0">
                <a:solidFill>
                  <a:srgbClr val="6E9FBA"/>
                </a:solidFill>
                <a:latin typeface="+mn-ea"/>
              </a:rPr>
              <a:t/>
            </a:r>
            <a:br>
              <a:rPr lang="en-US" altLang="ja-JP" sz="1200" b="1" dirty="0" smtClean="0">
                <a:solidFill>
                  <a:srgbClr val="6E9FBA"/>
                </a:solidFill>
                <a:latin typeface="+mn-ea"/>
              </a:rPr>
            </a:b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データ</a:t>
            </a:r>
            <a:endParaRPr kumimoji="1" lang="ja-JP" altLang="en-US" sz="1200" b="1" dirty="0">
              <a:solidFill>
                <a:srgbClr val="6E9FBA"/>
              </a:solidFill>
              <a:latin typeface="+mn-e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907258" y="4399596"/>
            <a:ext cx="9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6E9FBA"/>
                </a:solidFill>
                <a:latin typeface="+mn-ea"/>
              </a:rPr>
              <a:t>公共</a:t>
            </a: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施設</a:t>
            </a:r>
            <a:r>
              <a:rPr lang="en-US" altLang="ja-JP" sz="1200" b="1" dirty="0" smtClean="0">
                <a:solidFill>
                  <a:srgbClr val="6E9FBA"/>
                </a:solidFill>
                <a:latin typeface="+mn-ea"/>
              </a:rPr>
              <a:t/>
            </a:r>
            <a:br>
              <a:rPr lang="en-US" altLang="ja-JP" sz="1200" b="1" dirty="0" smtClean="0">
                <a:solidFill>
                  <a:srgbClr val="6E9FBA"/>
                </a:solidFill>
                <a:latin typeface="+mn-ea"/>
              </a:rPr>
            </a:b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データ</a:t>
            </a:r>
            <a:endParaRPr kumimoji="1" lang="ja-JP" altLang="en-US" sz="1200" b="1" dirty="0">
              <a:solidFill>
                <a:srgbClr val="6E9FBA"/>
              </a:solidFill>
              <a:latin typeface="+mn-ea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961881" y="4399596"/>
            <a:ext cx="9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6E9FBA"/>
                </a:solidFill>
                <a:latin typeface="+mn-ea"/>
              </a:rPr>
              <a:t>通いの</a:t>
            </a: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場</a:t>
            </a:r>
            <a:r>
              <a:rPr lang="en-US" altLang="ja-JP" sz="1200" b="1" dirty="0" smtClean="0">
                <a:solidFill>
                  <a:srgbClr val="6E9FBA"/>
                </a:solidFill>
                <a:latin typeface="+mn-ea"/>
              </a:rPr>
              <a:t/>
            </a:r>
            <a:br>
              <a:rPr lang="en-US" altLang="ja-JP" sz="1200" b="1" dirty="0" smtClean="0">
                <a:solidFill>
                  <a:srgbClr val="6E9FBA"/>
                </a:solidFill>
                <a:latin typeface="+mn-ea"/>
              </a:rPr>
            </a:br>
            <a:r>
              <a:rPr lang="ja-JP" altLang="en-US" sz="1200" b="1" dirty="0" smtClean="0">
                <a:solidFill>
                  <a:srgbClr val="6E9FBA"/>
                </a:solidFill>
                <a:latin typeface="+mn-ea"/>
              </a:rPr>
              <a:t>データ</a:t>
            </a:r>
            <a:endParaRPr kumimoji="1" lang="ja-JP" altLang="en-US" sz="1200" b="1" dirty="0">
              <a:solidFill>
                <a:srgbClr val="6E9FBA"/>
              </a:solidFill>
              <a:latin typeface="+mn-ea"/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404620" y="4006834"/>
            <a:ext cx="5961241" cy="900000"/>
          </a:xfrm>
          <a:prstGeom prst="roundRect">
            <a:avLst>
              <a:gd name="adj" fmla="val 7287"/>
            </a:avLst>
          </a:prstGeom>
          <a:noFill/>
          <a:ln>
            <a:solidFill>
              <a:srgbClr val="6E9FB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413530" y="3867727"/>
            <a:ext cx="2664000" cy="288000"/>
          </a:xfrm>
          <a:prstGeom prst="rect">
            <a:avLst/>
          </a:prstGeom>
          <a:solidFill>
            <a:srgbClr val="6E9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オープンデータ</a:t>
            </a:r>
            <a:r>
              <a:rPr kumimoji="1" lang="en-US" altLang="ja-JP" sz="1100" dirty="0" smtClean="0"/>
              <a:t>/</a:t>
            </a:r>
            <a:r>
              <a:rPr kumimoji="1" lang="ja-JP" altLang="en-US" sz="1100" dirty="0" smtClean="0"/>
              <a:t>自治体保有データ</a:t>
            </a:r>
            <a:r>
              <a:rPr kumimoji="1" lang="en-US" altLang="ja-JP" sz="1100" dirty="0" smtClean="0"/>
              <a:t>(</a:t>
            </a:r>
            <a:r>
              <a:rPr lang="ja-JP" altLang="en-US" sz="1100" dirty="0"/>
              <a:t>オプション</a:t>
            </a:r>
            <a:r>
              <a:rPr kumimoji="1" lang="en-US" altLang="ja-JP" sz="1100" dirty="0" smtClean="0"/>
              <a:t>)</a:t>
            </a:r>
            <a:endParaRPr kumimoji="1" lang="ja-JP" altLang="en-US" sz="1100" dirty="0"/>
          </a:p>
        </p:txBody>
      </p:sp>
      <p:pic>
        <p:nvPicPr>
          <p:cNvPr id="112" name="図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43" y="1983325"/>
            <a:ext cx="504000" cy="504000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50" y="1983325"/>
            <a:ext cx="504000" cy="504000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55" y="1983325"/>
            <a:ext cx="504000" cy="504000"/>
          </a:xfrm>
          <a:prstGeom prst="rect">
            <a:avLst/>
          </a:prstGeom>
        </p:spPr>
      </p:pic>
      <p:sp>
        <p:nvSpPr>
          <p:cNvPr id="116" name="円/楕円 115"/>
          <p:cNvSpPr>
            <a:spLocks noChangeAspect="1"/>
          </p:cNvSpPr>
          <p:nvPr/>
        </p:nvSpPr>
        <p:spPr>
          <a:xfrm>
            <a:off x="5839662" y="4564047"/>
            <a:ext cx="288000" cy="288000"/>
          </a:xfrm>
          <a:prstGeom prst="ellipse">
            <a:avLst/>
          </a:prstGeom>
          <a:solidFill>
            <a:srgbClr val="C4DAF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6E9FBA"/>
                </a:solidFill>
              </a:rPr>
              <a:t>等</a:t>
            </a:r>
            <a:endParaRPr kumimoji="1" lang="ja-JP" altLang="en-US" sz="1200" dirty="0">
              <a:solidFill>
                <a:srgbClr val="6E9FBA"/>
              </a:solidFill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485680" y="8564975"/>
            <a:ext cx="266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8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実績</a:t>
            </a:r>
            <a:r>
              <a:rPr lang="ja-JP" altLang="en-US" sz="1800" dirty="0">
                <a:solidFill>
                  <a:prstClr val="black"/>
                </a:solidFill>
                <a:cs typeface="Meiryo UI" panose="020B0604030504040204" pitchFamily="50" charset="-128"/>
              </a:rPr>
              <a:t>を収集</a:t>
            </a:r>
            <a:r>
              <a:rPr lang="ja-JP" altLang="en-US" sz="18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し効果測定</a:t>
            </a:r>
            <a:endParaRPr lang="ja-JP" altLang="en-US" sz="18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234014" y="6508413"/>
            <a:ext cx="1008000" cy="360000"/>
          </a:xfrm>
          <a:prstGeom prst="rect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800" b="1" dirty="0" smtClean="0"/>
              <a:t>Step 1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333280" y="7133525"/>
            <a:ext cx="37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8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各市町村</a:t>
            </a:r>
            <a:r>
              <a:rPr lang="en-US" altLang="ja-JP" sz="18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/</a:t>
            </a:r>
            <a:r>
              <a:rPr lang="ja-JP" altLang="en-US" sz="18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小地域の課題・地域</a:t>
            </a:r>
            <a:endParaRPr lang="en-US" altLang="ja-JP" sz="18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資源の</a:t>
            </a:r>
            <a:r>
              <a:rPr lang="ja-JP" altLang="en-US" sz="1800" dirty="0">
                <a:solidFill>
                  <a:prstClr val="black"/>
                </a:solidFill>
                <a:cs typeface="Meiryo UI" panose="020B0604030504040204" pitchFamily="50" charset="-128"/>
              </a:rPr>
              <a:t>把握</a:t>
            </a: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-9208" y="856676"/>
            <a:ext cx="14049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DC444C"/>
                </a:solidFill>
              </a:rPr>
              <a:t>健康長寿・地域共生社会</a:t>
            </a:r>
            <a:r>
              <a:rPr lang="ja-JP" altLang="en-US" sz="3200" b="1" dirty="0" smtClean="0">
                <a:solidFill>
                  <a:srgbClr val="DC444C"/>
                </a:solidFill>
              </a:rPr>
              <a:t>の実現</a:t>
            </a:r>
            <a:r>
              <a:rPr lang="ja-JP" altLang="en-US" sz="3200" b="1" dirty="0">
                <a:solidFill>
                  <a:srgbClr val="DC444C"/>
                </a:solidFill>
              </a:rPr>
              <a:t>に</a:t>
            </a:r>
            <a:r>
              <a:rPr lang="ja-JP" altLang="en-US" sz="3200" b="1" dirty="0" smtClean="0">
                <a:solidFill>
                  <a:srgbClr val="DC444C"/>
                </a:solidFill>
              </a:rPr>
              <a:t>向けた</a:t>
            </a:r>
            <a:r>
              <a:rPr lang="ja-JP" altLang="en-US" sz="4400" b="1" u="sng" dirty="0" smtClean="0">
                <a:solidFill>
                  <a:srgbClr val="DC444C"/>
                </a:solidFill>
              </a:rPr>
              <a:t>地域マネジメント支援</a:t>
            </a:r>
            <a:endParaRPr lang="ja-JP" altLang="en-US" sz="4400" b="1" u="sng" dirty="0">
              <a:solidFill>
                <a:srgbClr val="DC444C"/>
              </a:solidFill>
            </a:endParaRPr>
          </a:p>
        </p:txBody>
      </p:sp>
      <p:sp>
        <p:nvSpPr>
          <p:cNvPr id="123" name="角丸四角形 122"/>
          <p:cNvSpPr/>
          <p:nvPr/>
        </p:nvSpPr>
        <p:spPr>
          <a:xfrm>
            <a:off x="7228037" y="1902041"/>
            <a:ext cx="6624000" cy="3914045"/>
          </a:xfrm>
          <a:prstGeom prst="roundRect">
            <a:avLst>
              <a:gd name="adj" fmla="val 5375"/>
            </a:avLst>
          </a:prstGeom>
          <a:noFill/>
          <a:ln w="19050">
            <a:solidFill>
              <a:srgbClr val="EC9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7142376" y="1744139"/>
            <a:ext cx="1467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DC444C"/>
                </a:solidFill>
              </a:rPr>
              <a:t>支援内容例</a:t>
            </a:r>
            <a:endParaRPr kumimoji="1" lang="ja-JP" altLang="en-US" sz="2000" b="1" dirty="0">
              <a:solidFill>
                <a:srgbClr val="DC444C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7690" y="4410540"/>
            <a:ext cx="1763930" cy="1223104"/>
          </a:xfrm>
          <a:prstGeom prst="rect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山形 2"/>
          <p:cNvSpPr/>
          <p:nvPr/>
        </p:nvSpPr>
        <p:spPr>
          <a:xfrm>
            <a:off x="6989243" y="3692973"/>
            <a:ext cx="153133" cy="290712"/>
          </a:xfrm>
          <a:prstGeom prst="chevron">
            <a:avLst/>
          </a:prstGeom>
          <a:solidFill>
            <a:srgbClr val="DC4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28600" indent="-228600">
              <a:buFont typeface="Wingdings" panose="05000000000000000000" pitchFamily="2" charset="2"/>
              <a:buChar char="Ø"/>
            </a:pPr>
            <a:endParaRPr lang="ja-JP" altLang="en-US" sz="1800" b="1">
              <a:latin typeface="+mn-ea"/>
            </a:endParaRPr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4217" y="2088838"/>
            <a:ext cx="2637403" cy="1764000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8903" y="3924950"/>
            <a:ext cx="1986558" cy="1199945"/>
          </a:xfrm>
          <a:prstGeom prst="rect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26" name="テキスト ボックス 225"/>
          <p:cNvSpPr txBox="1"/>
          <p:nvPr/>
        </p:nvSpPr>
        <p:spPr>
          <a:xfrm>
            <a:off x="7364735" y="2156248"/>
            <a:ext cx="4920318" cy="3724305"/>
          </a:xfrm>
          <a:prstGeom prst="roundRect">
            <a:avLst>
              <a:gd name="adj" fmla="val 7882"/>
            </a:avLst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各種データ分析作業</a:t>
            </a:r>
            <a:endParaRPr lang="en-US" altLang="ja-JP" sz="2400" b="1" dirty="0" smtClean="0">
              <a:solidFill>
                <a:srgbClr val="DC444C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地域</a:t>
            </a:r>
            <a:r>
              <a:rPr lang="ja-JP" altLang="en-US" sz="2400" b="1" dirty="0">
                <a:solidFill>
                  <a:srgbClr val="DC444C"/>
                </a:solidFill>
                <a:latin typeface="+mn-ea"/>
              </a:rPr>
              <a:t>診断書の</a:t>
            </a: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ご提供</a:t>
            </a:r>
            <a:endParaRPr lang="en-US" altLang="ja-JP" sz="2400" b="1" dirty="0">
              <a:solidFill>
                <a:srgbClr val="DC444C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統計</a:t>
            </a:r>
            <a:r>
              <a:rPr lang="ja-JP" altLang="en-US" sz="2400" b="1" dirty="0">
                <a:solidFill>
                  <a:srgbClr val="DC444C"/>
                </a:solidFill>
                <a:latin typeface="+mn-ea"/>
              </a:rPr>
              <a:t>分析</a:t>
            </a: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資料のご提供</a:t>
            </a:r>
            <a:endParaRPr lang="ja-JP" altLang="en-US" sz="2400" b="1" dirty="0">
              <a:solidFill>
                <a:srgbClr val="DC444C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考察結果の</a:t>
            </a:r>
            <a:r>
              <a:rPr lang="ja-JP" altLang="en-US" sz="2400" b="1" dirty="0">
                <a:solidFill>
                  <a:srgbClr val="DC444C"/>
                </a:solidFill>
                <a:latin typeface="+mn-ea"/>
              </a:rPr>
              <a:t>報告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課題抽出ワークショップ</a:t>
            </a:r>
            <a:endParaRPr lang="en-US" altLang="ja-JP" sz="2400" b="1" dirty="0" smtClean="0">
              <a:solidFill>
                <a:srgbClr val="DC444C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施策立案のためのコンサルティング</a:t>
            </a:r>
            <a:endParaRPr lang="en-US" altLang="ja-JP" sz="2400" b="1" dirty="0" smtClean="0">
              <a:solidFill>
                <a:srgbClr val="DC444C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施策運営支援</a:t>
            </a:r>
            <a:endParaRPr lang="en-US" altLang="ja-JP" sz="2400" b="1" dirty="0" smtClean="0">
              <a:solidFill>
                <a:srgbClr val="DC444C"/>
              </a:solidFill>
              <a:latin typeface="+mn-ea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ja-JP" altLang="en-US" sz="2400" b="1" dirty="0" smtClean="0">
                <a:solidFill>
                  <a:srgbClr val="DC444C"/>
                </a:solidFill>
                <a:latin typeface="+mn-ea"/>
              </a:rPr>
              <a:t>効果測定</a:t>
            </a:r>
            <a:endParaRPr lang="ja-JP" altLang="en-US" sz="2400" b="1" dirty="0">
              <a:solidFill>
                <a:srgbClr val="DC444C"/>
              </a:solidFill>
              <a:latin typeface="+mn-ea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-9208" y="9349873"/>
            <a:ext cx="1404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DC444C"/>
                </a:solidFill>
              </a:rPr>
              <a:t>※</a:t>
            </a:r>
            <a:r>
              <a:rPr lang="ja-JP" altLang="en-US" sz="2400" b="1" dirty="0" smtClean="0">
                <a:solidFill>
                  <a:srgbClr val="DC444C"/>
                </a:solidFill>
              </a:rPr>
              <a:t>詳細は</a:t>
            </a:r>
            <a:r>
              <a:rPr lang="en-US" altLang="ja-JP" sz="2400" b="1" dirty="0" smtClean="0">
                <a:solidFill>
                  <a:srgbClr val="DC444C"/>
                </a:solidFill>
              </a:rPr>
              <a:t>JAGES</a:t>
            </a:r>
            <a:r>
              <a:rPr lang="ja-JP" altLang="en-US" sz="2400" b="1" dirty="0" smtClean="0">
                <a:solidFill>
                  <a:srgbClr val="DC444C"/>
                </a:solidFill>
              </a:rPr>
              <a:t>の</a:t>
            </a:r>
            <a:r>
              <a:rPr lang="en-US" altLang="ja-JP" sz="2400" b="1" dirty="0">
                <a:solidFill>
                  <a:srgbClr val="DC444C"/>
                </a:solidFill>
              </a:rPr>
              <a:t>HP(https://www.jages.net/renkei/kenshinkaigo</a:t>
            </a:r>
            <a:r>
              <a:rPr lang="en-US" altLang="ja-JP" sz="2400" b="1" dirty="0" smtClean="0">
                <a:solidFill>
                  <a:srgbClr val="DC444C"/>
                </a:solidFill>
              </a:rPr>
              <a:t>/)</a:t>
            </a:r>
            <a:r>
              <a:rPr lang="ja-JP" altLang="en-US" sz="2400" b="1" dirty="0" smtClean="0">
                <a:solidFill>
                  <a:srgbClr val="DC444C"/>
                </a:solidFill>
              </a:rPr>
              <a:t>をご参照ください。</a:t>
            </a:r>
            <a:endParaRPr lang="en-US" altLang="ja-JP" sz="2400" b="1" dirty="0" smtClean="0">
              <a:solidFill>
                <a:srgbClr val="DC444C"/>
              </a:solidFill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2344401" y="4392761"/>
            <a:ext cx="129026" cy="459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9000">
                <a:schemeClr val="accent6">
                  <a:lumMod val="40000"/>
                  <a:lumOff val="60000"/>
                </a:schemeClr>
              </a:gs>
              <a:gs pos="5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0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54204</TotalTime>
  <Words>216</Words>
  <Application>Microsoft Office PowerPoint</Application>
  <PresentationFormat>ユーザー設定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ＭＳ Ｐゴシック</vt:lpstr>
      <vt:lpstr>Wingdings</vt:lpstr>
      <vt:lpstr>Office 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0000011341251</dc:creator>
  <cp:lastModifiedBy>NEC</cp:lastModifiedBy>
  <cp:revision>44</cp:revision>
  <cp:lastPrinted>2019-07-22T01:39:43Z</cp:lastPrinted>
  <dcterms:created xsi:type="dcterms:W3CDTF">2016-06-22T23:58:55Z</dcterms:created>
  <dcterms:modified xsi:type="dcterms:W3CDTF">2019-09-04T04:54:52Z</dcterms:modified>
</cp:coreProperties>
</file>